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9" r:id="rId3"/>
    <p:sldId id="270" r:id="rId4"/>
    <p:sldId id="271" r:id="rId5"/>
    <p:sldId id="272" r:id="rId6"/>
    <p:sldId id="275" r:id="rId7"/>
    <p:sldId id="276" r:id="rId8"/>
    <p:sldId id="277" r:id="rId9"/>
    <p:sldId id="278" r:id="rId10"/>
    <p:sldId id="285" r:id="rId11"/>
    <p:sldId id="286" r:id="rId12"/>
    <p:sldId id="287" r:id="rId13"/>
    <p:sldId id="273" r:id="rId14"/>
    <p:sldId id="284" r:id="rId15"/>
    <p:sldId id="279" r:id="rId16"/>
    <p:sldId id="283" r:id="rId17"/>
    <p:sldId id="281" r:id="rId18"/>
  </p:sldIdLst>
  <p:sldSz cx="9144000" cy="6858000" type="screen4x3"/>
  <p:notesSz cx="6858000" cy="9144000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panose="020B0600000101010101" pitchFamily="50" charset="-127"/>
        <a:ea typeface="굴림" panose="020B0600000101010101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292A65"/>
    <a:srgbClr val="F78319"/>
    <a:srgbClr val="F9A455"/>
    <a:srgbClr val="394373"/>
    <a:srgbClr val="000066"/>
    <a:srgbClr val="FEFEFE"/>
    <a:srgbClr val="2F375F"/>
    <a:srgbClr val="B2B2B2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28" autoAdjust="0"/>
    <p:restoredTop sz="96318" autoAdjust="0"/>
  </p:normalViewPr>
  <p:slideViewPr>
    <p:cSldViewPr>
      <p:cViewPr varScale="1">
        <p:scale>
          <a:sx n="68" d="100"/>
          <a:sy n="68" d="100"/>
        </p:scale>
        <p:origin x="1312" y="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ko-KR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en-US" altLang="ko-KR"/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en-US" altLang="ko-KR"/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0B140E7E-F7C9-479B-AD78-C0A91FF22F12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313424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5AFE6E-1EE1-4B9B-991A-C6D33FCAE05C}" type="datetimeFigureOut">
              <a:rPr lang="ko-KR" altLang="en-US" smtClean="0"/>
              <a:t>2019-11-21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B22FC2-7E0E-4B64-86EA-0762605F6A4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1123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4354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4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94363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5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42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13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74117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5305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31" name="Picture 15" descr="main_블루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2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073275" y="3997325"/>
            <a:ext cx="6400800" cy="1752600"/>
          </a:xfrm>
        </p:spPr>
        <p:txBody>
          <a:bodyPr/>
          <a:lstStyle>
            <a:lvl1pPr marL="0" indent="0" algn="r">
              <a:defRPr sz="2700" b="1">
                <a:solidFill>
                  <a:srgbClr val="777777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ko-KR" altLang="en-US" noProof="0"/>
              <a:t>마스터 부제목 스타일 편집</a:t>
            </a:r>
            <a:endParaRPr lang="en-US" altLang="ko-KR" noProof="0"/>
          </a:p>
        </p:txBody>
      </p:sp>
      <p:sp>
        <p:nvSpPr>
          <p:cNvPr id="9221" name="Rectangle 5"/>
          <p:cNvSpPr>
            <a:spLocks noGrp="1" noChangeArrowheads="1"/>
          </p:cNvSpPr>
          <p:nvPr>
            <p:ph type="ctrTitle"/>
          </p:nvPr>
        </p:nvSpPr>
        <p:spPr>
          <a:xfrm>
            <a:off x="684213" y="2055813"/>
            <a:ext cx="7772400" cy="1470025"/>
          </a:xfrm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tx1"/>
                  </a:outerShdw>
                </a:effectLst>
              </a14:hiddenEffects>
            </a:ext>
          </a:extLst>
        </p:spPr>
        <p:txBody>
          <a:bodyPr/>
          <a:lstStyle>
            <a:lvl1pPr algn="r">
              <a:defRPr sz="4800" b="1" i="1">
                <a:solidFill>
                  <a:schemeClr val="tx1"/>
                </a:solidFill>
                <a:latin typeface="Arial" panose="020B0604020202020204" pitchFamily="34" charset="0"/>
              </a:defRPr>
            </a:lvl1pPr>
          </a:lstStyle>
          <a:p>
            <a:pPr lvl="0"/>
            <a:r>
              <a:rPr lang="ko-KR" altLang="en-US" noProof="0"/>
              <a:t>마스터 제목 스타일 편집</a:t>
            </a:r>
            <a:endParaRPr lang="en-US" altLang="ko-KR" noProof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1539809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853238" y="149225"/>
            <a:ext cx="2132012" cy="586105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149225"/>
            <a:ext cx="6243638" cy="58610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10548165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사용자 지정 레이아웃">
    <p:bg>
      <p:bgPr>
        <a:solidFill>
          <a:srgbClr val="8BAC00">
            <a:alpha val="1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0375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pic>
        <p:nvPicPr>
          <p:cNvPr id="4" name="그림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8382" y="6175556"/>
            <a:ext cx="1028535" cy="648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690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2625549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484313"/>
            <a:ext cx="4038600" cy="452596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484313"/>
            <a:ext cx="4038600" cy="452596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2491158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  <p:extLst>
      <p:ext uri="{BB962C8B-B14F-4D97-AF65-F5344CB8AC3E}">
        <p14:creationId xmlns:p14="http://schemas.microsoft.com/office/powerpoint/2010/main" val="4228686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7" descr="master_블루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62880" y="188640"/>
            <a:ext cx="8229600" cy="496888"/>
          </a:xfrm>
        </p:spPr>
        <p:txBody>
          <a:bodyPr/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lang="ko-KR" altLang="en-US" sz="3000" b="1" kern="1200" baseline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050033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8776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7" descr="master_블루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 userDrawn="1"/>
        </p:nvSpPr>
        <p:spPr>
          <a:xfrm>
            <a:off x="0" y="0"/>
            <a:ext cx="9144000" cy="1340768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6358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4093710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484313"/>
            <a:ext cx="8229600" cy="452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텍스트를 입력하십시오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55650" y="149225"/>
            <a:ext cx="8229600" cy="496888"/>
          </a:xfrm>
          <a:prstGeom prst="rect">
            <a:avLst/>
          </a:prstGeom>
          <a:noFill/>
          <a:ln>
            <a:noFill/>
          </a:ln>
          <a:effectLst>
            <a:outerShdw dist="17961" dir="2700000" algn="ctr" rotWithShape="0">
              <a:schemeClr val="bg1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ko-KR"/>
              <a:t>TOP PT Template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rtl="0" eaLnBrk="1" fontAlgn="base" latinLnBrk="1" hangingPunct="1">
        <a:spcBef>
          <a:spcPct val="0"/>
        </a:spcBef>
        <a:spcAft>
          <a:spcPct val="0"/>
        </a:spcAft>
        <a:defRPr kumimoji="1" sz="3200" kern="1200">
          <a:solidFill>
            <a:srgbClr val="292A65"/>
          </a:solidFill>
          <a:latin typeface="+mj-lt"/>
          <a:ea typeface="+mj-ea"/>
          <a:cs typeface="+mj-cs"/>
        </a:defRPr>
      </a:lvl1pPr>
      <a:lvl2pPr algn="l" rtl="0" eaLnBrk="1" fontAlgn="base" latinLnBrk="1" hangingPunct="1">
        <a:spcBef>
          <a:spcPct val="0"/>
        </a:spcBef>
        <a:spcAft>
          <a:spcPct val="0"/>
        </a:spcAft>
        <a:defRPr kumimoji="1" sz="3200">
          <a:solidFill>
            <a:srgbClr val="292A65"/>
          </a:solidFill>
          <a:latin typeface="HY견고딕" panose="02030600000101010101" pitchFamily="18" charset="-127"/>
          <a:ea typeface="HY견고딕" panose="02030600000101010101" pitchFamily="18" charset="-127"/>
        </a:defRPr>
      </a:lvl2pPr>
      <a:lvl3pPr algn="l" rtl="0" eaLnBrk="1" fontAlgn="base" latinLnBrk="1" hangingPunct="1">
        <a:spcBef>
          <a:spcPct val="0"/>
        </a:spcBef>
        <a:spcAft>
          <a:spcPct val="0"/>
        </a:spcAft>
        <a:defRPr kumimoji="1" sz="3200">
          <a:solidFill>
            <a:srgbClr val="292A65"/>
          </a:solidFill>
          <a:latin typeface="HY견고딕" panose="02030600000101010101" pitchFamily="18" charset="-127"/>
          <a:ea typeface="HY견고딕" panose="02030600000101010101" pitchFamily="18" charset="-127"/>
        </a:defRPr>
      </a:lvl3pPr>
      <a:lvl4pPr algn="l" rtl="0" eaLnBrk="1" fontAlgn="base" latinLnBrk="1" hangingPunct="1">
        <a:spcBef>
          <a:spcPct val="0"/>
        </a:spcBef>
        <a:spcAft>
          <a:spcPct val="0"/>
        </a:spcAft>
        <a:defRPr kumimoji="1" sz="3200">
          <a:solidFill>
            <a:srgbClr val="292A65"/>
          </a:solidFill>
          <a:latin typeface="HY견고딕" panose="02030600000101010101" pitchFamily="18" charset="-127"/>
          <a:ea typeface="HY견고딕" panose="02030600000101010101" pitchFamily="18" charset="-127"/>
        </a:defRPr>
      </a:lvl4pPr>
      <a:lvl5pPr algn="l" rtl="0" eaLnBrk="1" fontAlgn="base" latinLnBrk="1" hangingPunct="1">
        <a:spcBef>
          <a:spcPct val="0"/>
        </a:spcBef>
        <a:spcAft>
          <a:spcPct val="0"/>
        </a:spcAft>
        <a:defRPr kumimoji="1" sz="3200">
          <a:solidFill>
            <a:srgbClr val="292A65"/>
          </a:solidFill>
          <a:latin typeface="HY견고딕" panose="02030600000101010101" pitchFamily="18" charset="-127"/>
          <a:ea typeface="HY견고딕" panose="02030600000101010101" pitchFamily="18" charset="-127"/>
        </a:defRPr>
      </a:lvl5pPr>
      <a:lvl6pPr marL="457200" algn="l" rtl="0" eaLnBrk="1" fontAlgn="base" latinLnBrk="1" hangingPunct="1">
        <a:spcBef>
          <a:spcPct val="0"/>
        </a:spcBef>
        <a:spcAft>
          <a:spcPct val="0"/>
        </a:spcAft>
        <a:defRPr kumimoji="1" sz="3200">
          <a:solidFill>
            <a:srgbClr val="292A65"/>
          </a:solidFill>
          <a:latin typeface="HY견고딕" panose="02030600000101010101" pitchFamily="18" charset="-127"/>
          <a:ea typeface="HY견고딕" panose="02030600000101010101" pitchFamily="18" charset="-127"/>
        </a:defRPr>
      </a:lvl6pPr>
      <a:lvl7pPr marL="914400" algn="l" rtl="0" eaLnBrk="1" fontAlgn="base" latinLnBrk="1" hangingPunct="1">
        <a:spcBef>
          <a:spcPct val="0"/>
        </a:spcBef>
        <a:spcAft>
          <a:spcPct val="0"/>
        </a:spcAft>
        <a:defRPr kumimoji="1" sz="3200">
          <a:solidFill>
            <a:srgbClr val="292A65"/>
          </a:solidFill>
          <a:latin typeface="HY견고딕" panose="02030600000101010101" pitchFamily="18" charset="-127"/>
          <a:ea typeface="HY견고딕" panose="02030600000101010101" pitchFamily="18" charset="-127"/>
        </a:defRPr>
      </a:lvl7pPr>
      <a:lvl8pPr marL="1371600" algn="l" rtl="0" eaLnBrk="1" fontAlgn="base" latinLnBrk="1" hangingPunct="1">
        <a:spcBef>
          <a:spcPct val="0"/>
        </a:spcBef>
        <a:spcAft>
          <a:spcPct val="0"/>
        </a:spcAft>
        <a:defRPr kumimoji="1" sz="3200">
          <a:solidFill>
            <a:srgbClr val="292A65"/>
          </a:solidFill>
          <a:latin typeface="HY견고딕" panose="02030600000101010101" pitchFamily="18" charset="-127"/>
          <a:ea typeface="HY견고딕" panose="02030600000101010101" pitchFamily="18" charset="-127"/>
        </a:defRPr>
      </a:lvl8pPr>
      <a:lvl9pPr marL="1828800" algn="l" rtl="0" eaLnBrk="1" fontAlgn="base" latinLnBrk="1" hangingPunct="1">
        <a:spcBef>
          <a:spcPct val="0"/>
        </a:spcBef>
        <a:spcAft>
          <a:spcPct val="0"/>
        </a:spcAft>
        <a:defRPr kumimoji="1" sz="3200">
          <a:solidFill>
            <a:srgbClr val="292A65"/>
          </a:solidFill>
          <a:latin typeface="HY견고딕" panose="02030600000101010101" pitchFamily="18" charset="-127"/>
          <a:ea typeface="HY견고딕" panose="02030600000101010101" pitchFamily="18" charset="-127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Char char="–"/>
        <a:defRPr kumimoji="1" sz="2800" kern="1200">
          <a:solidFill>
            <a:schemeClr val="tx1"/>
          </a:solidFill>
          <a:latin typeface="굴림" panose="020B0600000101010101" pitchFamily="50" charset="-127"/>
          <a:ea typeface="굴림" panose="020B0600000101010101" pitchFamily="50" charset="-127"/>
          <a:cs typeface="+mn-cs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Char char="•"/>
        <a:defRPr kumimoji="1" sz="2400" kern="1200">
          <a:solidFill>
            <a:schemeClr val="tx1"/>
          </a:solidFill>
          <a:latin typeface="굴림" panose="020B0600000101010101" pitchFamily="50" charset="-127"/>
          <a:ea typeface="굴림" panose="020B0600000101010101" pitchFamily="50" charset="-127"/>
          <a:cs typeface="+mn-cs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Char char="–"/>
        <a:defRPr kumimoji="1" sz="2000" kern="1200">
          <a:solidFill>
            <a:schemeClr val="tx1"/>
          </a:solidFill>
          <a:latin typeface="굴림" panose="020B0600000101010101" pitchFamily="50" charset="-127"/>
          <a:ea typeface="굴림" panose="020B0600000101010101" pitchFamily="50" charset="-127"/>
          <a:cs typeface="+mn-cs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Char char="»"/>
        <a:defRPr kumimoji="1" sz="2000" kern="1200">
          <a:solidFill>
            <a:schemeClr val="tx1"/>
          </a:solidFill>
          <a:latin typeface="굴림" panose="020B0600000101010101" pitchFamily="50" charset="-127"/>
          <a:ea typeface="굴림" panose="020B0600000101010101" pitchFamily="50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tiff"/><Relationship Id="rId3" Type="http://schemas.openxmlformats.org/officeDocument/2006/relationships/image" Target="../media/image14.tiff"/><Relationship Id="rId7" Type="http://schemas.openxmlformats.org/officeDocument/2006/relationships/image" Target="../media/image18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tiff"/><Relationship Id="rId5" Type="http://schemas.openxmlformats.org/officeDocument/2006/relationships/image" Target="../media/image16.tiff"/><Relationship Id="rId4" Type="http://schemas.openxmlformats.org/officeDocument/2006/relationships/image" Target="../media/image15.tiff"/><Relationship Id="rId9" Type="http://schemas.openxmlformats.org/officeDocument/2006/relationships/image" Target="../media/image20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yPrecious-Webtoon/MyPrecious-Webtoon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445653" y="1986225"/>
            <a:ext cx="6029216" cy="9387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5500" b="1" i="1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099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 pitchFamily="34" charset="0"/>
              </a:rPr>
              <a:t>마이 </a:t>
            </a:r>
            <a:r>
              <a:rPr lang="ko-KR" altLang="en-US" sz="5500" b="1" i="1" spc="-150" dirty="0" err="1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099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 pitchFamily="34" charset="0"/>
              </a:rPr>
              <a:t>프레셔스</a:t>
            </a:r>
            <a:r>
              <a:rPr lang="ko-KR" altLang="en-US" sz="5500" b="1" i="1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000099"/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  <a:cs typeface="Arial" pitchFamily="34" charset="0"/>
              </a:rPr>
              <a:t> 웹툰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119463" y="3501008"/>
            <a:ext cx="33554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600" i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권세희</a:t>
            </a:r>
            <a:r>
              <a:rPr lang="en-US" altLang="ko-KR" sz="1600" i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i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박정섭</a:t>
            </a:r>
            <a:r>
              <a:rPr lang="en-US" altLang="ko-KR" sz="1600" i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i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서진영</a:t>
            </a:r>
            <a:r>
              <a:rPr lang="en-US" altLang="ko-KR" sz="1600" i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i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이강호</a:t>
            </a:r>
            <a:r>
              <a:rPr lang="en-US" altLang="ko-KR" sz="1600" i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 i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허태정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60498D-90F0-A748-96F1-AC130B13B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한국에서 서비스중인 웹툰 서비스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6614564-FDEB-4A41-8A0F-5541B99FEB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753" y="1628800"/>
            <a:ext cx="2880320" cy="553021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E5E71EFC-3F27-3444-9838-9F451B8FF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096" y="1340768"/>
            <a:ext cx="1152128" cy="115212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E586E50-EABE-E24B-B3FE-3B7EF38CFA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880" y="2540372"/>
            <a:ext cx="2203210" cy="88862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167144D-8CB6-5B46-8A3C-DB3806F9B0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4089" y="2789478"/>
            <a:ext cx="3175000" cy="13208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63ADCBE-A448-894D-8E67-0A2A3B4C75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5472" y="4522347"/>
            <a:ext cx="1584176" cy="158417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B864B76-2AD8-6C4B-B2A2-BEF2CD5DFA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37533" y="4676179"/>
            <a:ext cx="2582540" cy="127651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E566CB3-56E2-5C4C-B7D7-B4AED39D9A6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6557" y="3535218"/>
            <a:ext cx="3275856" cy="67776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B6F7D451-63D6-DE45-AC94-8496CCD2E8B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36096" y="4717935"/>
            <a:ext cx="3175001" cy="97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2074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8890D5-12A2-BE48-A45D-BC57A2C082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웹툰 콘텐츠 구성 </a:t>
            </a: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kumimoji="1" lang="ko-KR" altLang="en-US" dirty="0" err="1"/>
              <a:t>크롤링</a:t>
            </a:r>
            <a:endParaRPr kumimoji="1"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EEA4293-1100-994E-A318-54BCE437BA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2290316"/>
            <a:ext cx="3810000" cy="12827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491E16F-4A5F-A144-AE29-E689AA1A9115}"/>
              </a:ext>
            </a:extLst>
          </p:cNvPr>
          <p:cNvSpPr txBox="1"/>
          <p:nvPr/>
        </p:nvSpPr>
        <p:spPr>
          <a:xfrm>
            <a:off x="4061520" y="2700833"/>
            <a:ext cx="50824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ko-KR" altLang="en-US" sz="2400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파이썬의</a:t>
            </a:r>
            <a:r>
              <a:rPr kumimoji="1" lang="ko-KR" altLang="en-US" sz="2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</a:t>
            </a:r>
            <a:r>
              <a:rPr kumimoji="1" lang="ko-KR" altLang="en-US" sz="2400" dirty="0" err="1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크롤링</a:t>
            </a:r>
            <a:r>
              <a:rPr kumimoji="1" lang="ko-KR" altLang="en-US" sz="2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 라이브러리를 이용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9230BD-226E-4044-8B7A-1793A26E6B47}"/>
              </a:ext>
            </a:extLst>
          </p:cNvPr>
          <p:cNvSpPr txBox="1"/>
          <p:nvPr/>
        </p:nvSpPr>
        <p:spPr>
          <a:xfrm>
            <a:off x="-351" y="4286819"/>
            <a:ext cx="9144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2400" dirty="0">
                <a:latin typeface="아리따-돋움4.0(TTF)-Medium" panose="02020603020101020101" pitchFamily="18" charset="-127"/>
                <a:ea typeface="아리따-돋움4.0(TTF)-Medium" panose="02020603020101020101" pitchFamily="18" charset="-127"/>
              </a:rPr>
              <a:t>각 사이트에서 제공하는 웹툰 콘텐츠 정보를</a:t>
            </a:r>
            <a:endParaRPr kumimoji="1" lang="en-US" altLang="ko-KR" sz="2400" dirty="0">
              <a:latin typeface="아리따-돋움4.0(TTF)-Medium" panose="02020603020101020101" pitchFamily="18" charset="-127"/>
              <a:ea typeface="아리따-돋움4.0(TTF)-Medium" panose="02020603020101020101" pitchFamily="18" charset="-127"/>
            </a:endParaRPr>
          </a:p>
          <a:p>
            <a:pPr algn="ctr"/>
            <a:r>
              <a:rPr lang="ko-KR" altLang="en-US" sz="2400" dirty="0" err="1">
                <a:latin typeface="아리따-돋움4.0(TTF)-Medium" panose="02020603020101020101" pitchFamily="18" charset="-127"/>
                <a:ea typeface="아리따-돋움4.0(TTF)-Medium" panose="02020603020101020101" pitchFamily="18" charset="-127"/>
              </a:rPr>
              <a:t>크롤러로</a:t>
            </a:r>
            <a:r>
              <a:rPr lang="ko-KR" altLang="en-US" sz="2400" dirty="0">
                <a:latin typeface="아리따-돋움4.0(TTF)-Medium" panose="02020603020101020101" pitchFamily="18" charset="-127"/>
                <a:ea typeface="아리따-돋움4.0(TTF)-Medium" panose="02020603020101020101" pitchFamily="18" charset="-127"/>
              </a:rPr>
              <a:t> 가져와 가공하여 서비스에 활용</a:t>
            </a:r>
            <a:endParaRPr lang="en-US" altLang="ko-KR" sz="2400" dirty="0">
              <a:latin typeface="아리따-돋움4.0(TTF)-Medium" panose="02020603020101020101" pitchFamily="18" charset="-127"/>
              <a:ea typeface="아리따-돋움4.0(TTF)-Medium" panose="02020603020101020101" pitchFamily="18" charset="-127"/>
            </a:endParaRPr>
          </a:p>
          <a:p>
            <a:pPr algn="ctr"/>
            <a:endParaRPr kumimoji="1" lang="en-US" altLang="ko-KR" sz="2400" dirty="0">
              <a:latin typeface="아리따-돋움4.0(TTF)-Medium" panose="02020603020101020101" pitchFamily="18" charset="-127"/>
              <a:ea typeface="아리따-돋움4.0(TTF)-Medium" panose="02020603020101020101" pitchFamily="18" charset="-127"/>
            </a:endParaRPr>
          </a:p>
          <a:p>
            <a:pPr algn="ctr"/>
            <a:r>
              <a:rPr kumimoji="1" lang="ko-KR" altLang="en-US" sz="2400" dirty="0" err="1">
                <a:latin typeface="아리따-돋움4.0(TTF)-Medium" panose="02020603020101020101" pitchFamily="18" charset="-127"/>
                <a:ea typeface="아리따-돋움4.0(TTF)-Medium" panose="02020603020101020101" pitchFamily="18" charset="-127"/>
              </a:rPr>
              <a:t>파이썬의</a:t>
            </a:r>
            <a:r>
              <a:rPr kumimoji="1" lang="ko-KR" altLang="en-US" sz="2400" dirty="0">
                <a:latin typeface="아리따-돋움4.0(TTF)-Medium" panose="02020603020101020101" pitchFamily="18" charset="-127"/>
                <a:ea typeface="아리따-돋움4.0(TTF)-Medium" panose="02020603020101020101" pitchFamily="18" charset="-127"/>
              </a:rPr>
              <a:t> </a:t>
            </a:r>
            <a:r>
              <a:rPr kumimoji="1" lang="en-US" altLang="ko-KR" sz="2400" dirty="0">
                <a:latin typeface="아리따-돋움4.0(TTF)-Medium" panose="02020603020101020101" pitchFamily="18" charset="-127"/>
                <a:ea typeface="아리따-돋움4.0(TTF)-Medium" panose="02020603020101020101" pitchFamily="18" charset="-127"/>
              </a:rPr>
              <a:t>Requests, </a:t>
            </a:r>
            <a:r>
              <a:rPr kumimoji="1" lang="en-US" altLang="ko-KR" sz="2400" dirty="0" err="1">
                <a:latin typeface="아리따-돋움4.0(TTF)-Medium" panose="02020603020101020101" pitchFamily="18" charset="-127"/>
                <a:ea typeface="아리따-돋움4.0(TTF)-Medium" panose="02020603020101020101" pitchFamily="18" charset="-127"/>
              </a:rPr>
              <a:t>Beautifulsoup</a:t>
            </a:r>
            <a:r>
              <a:rPr kumimoji="1" lang="en-US" altLang="ko-KR" sz="2400" dirty="0">
                <a:latin typeface="아리따-돋움4.0(TTF)-Medium" panose="02020603020101020101" pitchFamily="18" charset="-127"/>
                <a:ea typeface="아리따-돋움4.0(TTF)-Medium" panose="02020603020101020101" pitchFamily="18" charset="-127"/>
              </a:rPr>
              <a:t>, Selenium</a:t>
            </a:r>
          </a:p>
          <a:p>
            <a:pPr algn="ctr"/>
            <a:r>
              <a:rPr kumimoji="1" lang="ko-KR" altLang="en-US" sz="2400" dirty="0">
                <a:latin typeface="아리따-돋움4.0(TTF)-Medium" panose="02020603020101020101" pitchFamily="18" charset="-127"/>
                <a:ea typeface="아리따-돋움4.0(TTF)-Medium" panose="02020603020101020101" pitchFamily="18" charset="-127"/>
              </a:rPr>
              <a:t>라이브러리를 활용할 예정</a:t>
            </a:r>
          </a:p>
        </p:txBody>
      </p:sp>
    </p:spTree>
    <p:extLst>
      <p:ext uri="{BB962C8B-B14F-4D97-AF65-F5344CB8AC3E}">
        <p14:creationId xmlns:p14="http://schemas.microsoft.com/office/powerpoint/2010/main" val="2079080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65F5DA-6319-944D-B3AC-232DA265C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웹툰 </a:t>
            </a:r>
            <a:r>
              <a:rPr kumimoji="1" lang="ko-KR" altLang="en-US" dirty="0" err="1"/>
              <a:t>사용자별</a:t>
            </a:r>
            <a:r>
              <a:rPr kumimoji="1" lang="ko-KR" altLang="en-US" dirty="0"/>
              <a:t> 추천 서비스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A8B8B78-EF4B-C447-90FE-CB77AE6582DA}"/>
              </a:ext>
            </a:extLst>
          </p:cNvPr>
          <p:cNvSpPr txBox="1"/>
          <p:nvPr/>
        </p:nvSpPr>
        <p:spPr>
          <a:xfrm>
            <a:off x="659328" y="1340768"/>
            <a:ext cx="7585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sz="32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User-based CF </a:t>
            </a:r>
            <a:r>
              <a:rPr lang="en" altLang="ko-KR" sz="20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(Collaborative Filtering)</a:t>
            </a:r>
            <a:endParaRPr kumimoji="1" lang="ko-KR" altLang="en-US" sz="20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E7D0DEA-72F3-B94F-942F-C8A2ACB91D45}"/>
              </a:ext>
            </a:extLst>
          </p:cNvPr>
          <p:cNvSpPr txBox="1"/>
          <p:nvPr/>
        </p:nvSpPr>
        <p:spPr>
          <a:xfrm>
            <a:off x="636323" y="2276872"/>
            <a:ext cx="825615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사용자간의 </a:t>
            </a:r>
            <a:r>
              <a:rPr lang="ko-KR" altLang="en-US" sz="24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유사도를</a:t>
            </a:r>
            <a:r>
              <a:rPr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 계산하여 </a:t>
            </a:r>
            <a:endParaRPr lang="en-US" altLang="ko-KR" sz="24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다른 사용자의 리스트를 추천해주는 방식</a:t>
            </a:r>
            <a:endParaRPr lang="en-US" altLang="ko-KR" sz="24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endParaRPr lang="en-US" altLang="ko-KR" sz="24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아이템에 대한 사용자의 평가 데이터가 존재할 때 </a:t>
            </a:r>
            <a:endParaRPr lang="en-US" altLang="ko-KR" sz="24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행렬을 구성하여 사용자간 유사도 계산</a:t>
            </a:r>
            <a:endParaRPr lang="en-US" altLang="ko-KR" sz="24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endParaRPr lang="en-US" altLang="ko-KR" sz="24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lang="ko-KR" altLang="en-US" sz="24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넷플릭스</a:t>
            </a:r>
            <a:r>
              <a:rPr lang="en-US" altLang="ko-KR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ko-KR" altLang="en-US" sz="24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왓챠</a:t>
            </a:r>
            <a:r>
              <a:rPr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 등에서 쓰이는 방법</a:t>
            </a:r>
            <a:endParaRPr lang="en-US" altLang="ko-KR" sz="24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endParaRPr lang="en-US" altLang="ko-KR" sz="24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사용자가 웹툰에 부여한 평점들을 사용하여 웹툰 추천</a:t>
            </a:r>
            <a:endParaRPr lang="en-US" altLang="ko-KR" sz="24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lang="ko-KR" altLang="en-US" sz="24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파이썬의</a:t>
            </a:r>
            <a:r>
              <a:rPr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Surprise </a:t>
            </a:r>
            <a:r>
              <a:rPr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라이브러리를 이용할 예정</a:t>
            </a:r>
            <a:endParaRPr lang="en-US" altLang="ko-KR" sz="24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62087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/>
          <p:cNvSpPr/>
          <p:nvPr/>
        </p:nvSpPr>
        <p:spPr>
          <a:xfrm flipV="1">
            <a:off x="763854" y="5470448"/>
            <a:ext cx="1745493" cy="38697"/>
          </a:xfrm>
          <a:prstGeom prst="rect">
            <a:avLst/>
          </a:prstGeom>
          <a:solidFill>
            <a:srgbClr val="292A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2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725764" y="1857830"/>
            <a:ext cx="1821674" cy="382161"/>
          </a:xfrm>
          <a:prstGeom prst="rect">
            <a:avLst/>
          </a:prstGeom>
          <a:solidFill>
            <a:srgbClr val="292A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웹툰 평가 부분</a:t>
            </a:r>
          </a:p>
        </p:txBody>
      </p:sp>
      <p:sp>
        <p:nvSpPr>
          <p:cNvPr id="51" name="직사각형 50"/>
          <p:cNvSpPr/>
          <p:nvPr/>
        </p:nvSpPr>
        <p:spPr>
          <a:xfrm flipV="1">
            <a:off x="763854" y="2738397"/>
            <a:ext cx="1745493" cy="38697"/>
          </a:xfrm>
          <a:prstGeom prst="rect">
            <a:avLst/>
          </a:prstGeom>
          <a:solidFill>
            <a:srgbClr val="292A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2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9" name="직사각형 58"/>
          <p:cNvSpPr/>
          <p:nvPr/>
        </p:nvSpPr>
        <p:spPr>
          <a:xfrm>
            <a:off x="789179" y="2322422"/>
            <a:ext cx="1694846" cy="2997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6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정교한 평가와 리뷰</a:t>
            </a:r>
            <a:endParaRPr lang="ko-KR" altLang="en-US" sz="16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6" name="이등변 삼각형 65"/>
          <p:cNvSpPr/>
          <p:nvPr/>
        </p:nvSpPr>
        <p:spPr>
          <a:xfrm rot="10800000">
            <a:off x="1536640" y="2751151"/>
            <a:ext cx="199922" cy="162899"/>
          </a:xfrm>
          <a:prstGeom prst="triangle">
            <a:avLst/>
          </a:prstGeom>
          <a:solidFill>
            <a:srgbClr val="292A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200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789179" y="2968603"/>
            <a:ext cx="1694846" cy="27271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86575" indent="-86575" latinLnBrk="0">
              <a:spcBef>
                <a:spcPts val="681"/>
              </a:spcBef>
              <a:buFont typeface="Arial" panose="020B0604020202020204" pitchFamily="34" charset="0"/>
              <a:buChar char="•"/>
              <a:tabLst>
                <a:tab pos="0" algn="l"/>
                <a:tab pos="60873" algn="l"/>
              </a:tabLst>
            </a:pPr>
            <a:r>
              <a:rPr lang="ko-KR" altLang="en-US" sz="1600" spc="-127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웹툰을 평가하여 사용자의 평가에 따라 선호도를 분석하여 웹툰들을 추천</a:t>
            </a:r>
            <a:endParaRPr lang="en-US" altLang="ko-KR" sz="1600" spc="-127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86575" indent="-86575" latinLnBrk="0">
              <a:spcBef>
                <a:spcPts val="681"/>
              </a:spcBef>
              <a:buFont typeface="Arial" panose="020B0604020202020204" pitchFamily="34" charset="0"/>
              <a:buChar char="•"/>
              <a:tabLst>
                <a:tab pos="0" algn="l"/>
                <a:tab pos="60873" algn="l"/>
              </a:tabLst>
            </a:pPr>
            <a:r>
              <a:rPr lang="ko-KR" altLang="en-US" sz="1600" spc="-127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자신이 평가한 웹툰들을 한번에 조회</a:t>
            </a:r>
            <a:endParaRPr lang="en-US" altLang="ko-KR" sz="1600" spc="-127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6" name="직사각형 35"/>
          <p:cNvSpPr/>
          <p:nvPr/>
        </p:nvSpPr>
        <p:spPr>
          <a:xfrm flipV="1">
            <a:off x="2736283" y="5470448"/>
            <a:ext cx="1745493" cy="38697"/>
          </a:xfrm>
          <a:prstGeom prst="rect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2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2698194" y="1857830"/>
            <a:ext cx="1821674" cy="382161"/>
          </a:xfrm>
          <a:prstGeom prst="rect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업적 부분</a:t>
            </a:r>
            <a:endParaRPr lang="en-US" altLang="ko-KR" sz="153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2" name="직사각형 51"/>
          <p:cNvSpPr/>
          <p:nvPr/>
        </p:nvSpPr>
        <p:spPr>
          <a:xfrm flipV="1">
            <a:off x="2736283" y="2738397"/>
            <a:ext cx="1745493" cy="38697"/>
          </a:xfrm>
          <a:prstGeom prst="rect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2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2761608" y="2322422"/>
            <a:ext cx="1694846" cy="2997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704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수집의 재미</a:t>
            </a:r>
            <a:endParaRPr lang="ko-KR" altLang="en-US" sz="170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7" name="이등변 삼각형 66"/>
          <p:cNvSpPr/>
          <p:nvPr/>
        </p:nvSpPr>
        <p:spPr>
          <a:xfrm rot="10800000">
            <a:off x="3509070" y="2751151"/>
            <a:ext cx="199922" cy="162899"/>
          </a:xfrm>
          <a:prstGeom prst="triangle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2000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2761608" y="2968603"/>
            <a:ext cx="1694846" cy="27271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86575" indent="-86575" latinLnBrk="0">
              <a:spcBef>
                <a:spcPts val="681"/>
              </a:spcBef>
              <a:buFont typeface="Arial" panose="020B0604020202020204" pitchFamily="34" charset="0"/>
              <a:buChar char="•"/>
              <a:tabLst>
                <a:tab pos="0" algn="l"/>
                <a:tab pos="60873" algn="l"/>
              </a:tabLst>
            </a:pPr>
            <a:r>
              <a:rPr lang="ko-KR" altLang="en-US" sz="1600" spc="-127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사용자의 활동에 따라 업적을 부여하여 사용자의 </a:t>
            </a:r>
            <a:r>
              <a:rPr lang="ko-KR" altLang="en-US" sz="1600" spc="-127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이용 독려와 흥미 유발</a:t>
            </a:r>
            <a:endParaRPr lang="en-US" altLang="ko-KR" sz="1600" spc="-127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 flipV="1">
            <a:off x="4708712" y="5470448"/>
            <a:ext cx="1745493" cy="38697"/>
          </a:xfrm>
          <a:prstGeom prst="rect">
            <a:avLst/>
          </a:prstGeom>
          <a:solidFill>
            <a:srgbClr val="292A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2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4670623" y="1857830"/>
            <a:ext cx="1821674" cy="382161"/>
          </a:xfrm>
          <a:prstGeom prst="rect">
            <a:avLst/>
          </a:prstGeom>
          <a:solidFill>
            <a:srgbClr val="292A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커뮤니티 부분</a:t>
            </a:r>
          </a:p>
        </p:txBody>
      </p:sp>
      <p:sp>
        <p:nvSpPr>
          <p:cNvPr id="53" name="직사각형 52"/>
          <p:cNvSpPr/>
          <p:nvPr/>
        </p:nvSpPr>
        <p:spPr>
          <a:xfrm flipV="1">
            <a:off x="4708712" y="2738397"/>
            <a:ext cx="1745493" cy="38697"/>
          </a:xfrm>
          <a:prstGeom prst="rect">
            <a:avLst/>
          </a:prstGeom>
          <a:solidFill>
            <a:srgbClr val="292A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2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1" name="직사각형 60"/>
          <p:cNvSpPr/>
          <p:nvPr/>
        </p:nvSpPr>
        <p:spPr>
          <a:xfrm>
            <a:off x="4734037" y="2322422"/>
            <a:ext cx="1694846" cy="2997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704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이용자간 교류</a:t>
            </a:r>
            <a:endParaRPr lang="ko-KR" altLang="en-US" sz="170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8" name="이등변 삼각형 67"/>
          <p:cNvSpPr/>
          <p:nvPr/>
        </p:nvSpPr>
        <p:spPr>
          <a:xfrm rot="10800000">
            <a:off x="5481498" y="2751151"/>
            <a:ext cx="199922" cy="162899"/>
          </a:xfrm>
          <a:prstGeom prst="triangle">
            <a:avLst/>
          </a:prstGeom>
          <a:solidFill>
            <a:srgbClr val="292A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200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prstClr val="white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4734037" y="2968603"/>
            <a:ext cx="1694846" cy="27271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86575" indent="-86575" latinLnBrk="0">
              <a:spcBef>
                <a:spcPts val="681"/>
              </a:spcBef>
              <a:buFont typeface="Arial" panose="020B0604020202020204" pitchFamily="34" charset="0"/>
              <a:buChar char="•"/>
              <a:tabLst>
                <a:tab pos="0" algn="l"/>
                <a:tab pos="60873" algn="l"/>
              </a:tabLst>
            </a:pPr>
            <a:r>
              <a:rPr lang="ko-KR" altLang="en-US" sz="1600" spc="-127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사용자간 웹툰 평을 공유</a:t>
            </a:r>
            <a:endParaRPr lang="en-US" altLang="ko-KR" sz="1600" spc="-127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86575" indent="-86575" latinLnBrk="0">
              <a:spcBef>
                <a:spcPts val="681"/>
              </a:spcBef>
              <a:buFont typeface="Arial" panose="020B0604020202020204" pitchFamily="34" charset="0"/>
              <a:buChar char="•"/>
              <a:tabLst>
                <a:tab pos="0" algn="l"/>
                <a:tab pos="60873" algn="l"/>
              </a:tabLst>
            </a:pPr>
            <a:endParaRPr lang="en-US" altLang="ko-KR" sz="1600" spc="-127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8" name="직사각형 37"/>
          <p:cNvSpPr/>
          <p:nvPr/>
        </p:nvSpPr>
        <p:spPr>
          <a:xfrm flipV="1">
            <a:off x="6681142" y="5470448"/>
            <a:ext cx="1745493" cy="38697"/>
          </a:xfrm>
          <a:prstGeom prst="rect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2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6643052" y="1857830"/>
            <a:ext cx="1821674" cy="382161"/>
          </a:xfrm>
          <a:prstGeom prst="rect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다양한 웹툰 풀</a:t>
            </a:r>
          </a:p>
        </p:txBody>
      </p:sp>
      <p:sp>
        <p:nvSpPr>
          <p:cNvPr id="54" name="직사각형 53"/>
          <p:cNvSpPr/>
          <p:nvPr/>
        </p:nvSpPr>
        <p:spPr>
          <a:xfrm flipV="1">
            <a:off x="6681142" y="2738397"/>
            <a:ext cx="1745493" cy="38697"/>
          </a:xfrm>
          <a:prstGeom prst="rect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2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2" name="직사각형 61"/>
          <p:cNvSpPr/>
          <p:nvPr/>
        </p:nvSpPr>
        <p:spPr>
          <a:xfrm>
            <a:off x="6706467" y="2322422"/>
            <a:ext cx="1694846" cy="2997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704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국내 모든 웹툰을</a:t>
            </a:r>
            <a:endParaRPr lang="ko-KR" altLang="en-US" sz="170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9" name="이등변 삼각형 68"/>
          <p:cNvSpPr/>
          <p:nvPr/>
        </p:nvSpPr>
        <p:spPr>
          <a:xfrm rot="10800000">
            <a:off x="7453927" y="2751151"/>
            <a:ext cx="199922" cy="162899"/>
          </a:xfrm>
          <a:prstGeom prst="triangle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2000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6706467" y="2968603"/>
            <a:ext cx="1694846" cy="272719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86575" indent="-86575" latinLnBrk="0">
              <a:spcBef>
                <a:spcPts val="681"/>
              </a:spcBef>
              <a:buFont typeface="Arial" panose="020B0604020202020204" pitchFamily="34" charset="0"/>
              <a:buChar char="•"/>
              <a:tabLst>
                <a:tab pos="0" algn="l"/>
                <a:tab pos="60873" algn="l"/>
              </a:tabLst>
            </a:pPr>
            <a:r>
              <a:rPr lang="ko-KR" altLang="en-US" sz="1600" spc="-127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다양한 웹툰 서비스를 지원하여 한 사이트에 국한되지 않은 여러 사이트의 콘텐츠를 이용</a:t>
            </a:r>
            <a:endParaRPr lang="en-US" altLang="ko-KR" sz="1600" spc="-127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마프웹만의</a:t>
            </a:r>
            <a:r>
              <a:rPr lang="ko-KR" altLang="en-US" dirty="0"/>
              <a:t> 기능 및 장점</a:t>
            </a:r>
          </a:p>
        </p:txBody>
      </p:sp>
    </p:spTree>
    <p:extLst>
      <p:ext uri="{BB962C8B-B14F-4D97-AF65-F5344CB8AC3E}">
        <p14:creationId xmlns:p14="http://schemas.microsoft.com/office/powerpoint/2010/main" val="20865943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BCDB5D-B823-664D-BF19-C6DBF6149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형상관리 </a:t>
            </a:r>
            <a:r>
              <a:rPr lang="en-US" altLang="ko-KR" dirty="0"/>
              <a:t>(</a:t>
            </a:r>
            <a:r>
              <a:rPr lang="en-US" altLang="ko-KR" dirty="0" err="1"/>
              <a:t>Github</a:t>
            </a:r>
            <a:r>
              <a:rPr lang="ko-KR" altLang="en-US" dirty="0"/>
              <a:t>이용</a:t>
            </a:r>
            <a:r>
              <a:rPr lang="en-US" altLang="ko-KR" dirty="0"/>
              <a:t>)</a:t>
            </a:r>
            <a:endParaRPr kumimoji="1"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6A2226F-7FB2-E541-A7D2-1C17508ACE9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0492"/>
            <a:ext cx="9144000" cy="55264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288BFF-5C6D-A344-8555-4E1CD363F25A}"/>
              </a:ext>
            </a:extLst>
          </p:cNvPr>
          <p:cNvSpPr txBox="1"/>
          <p:nvPr/>
        </p:nvSpPr>
        <p:spPr>
          <a:xfrm>
            <a:off x="251520" y="6156012"/>
            <a:ext cx="8568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ko-KR" b="1" dirty="0">
                <a:hlinkClick r:id="rId3"/>
              </a:rPr>
              <a:t>https://github.com/MyPrecious-Webtoon/MyPrecious-Webtoon</a:t>
            </a:r>
            <a:endParaRPr kumimoji="1"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015892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직사각형 33"/>
          <p:cNvSpPr/>
          <p:nvPr/>
        </p:nvSpPr>
        <p:spPr>
          <a:xfrm>
            <a:off x="1307267" y="3282916"/>
            <a:ext cx="1340656" cy="333775"/>
          </a:xfrm>
          <a:prstGeom prst="rect">
            <a:avLst/>
          </a:prstGeom>
          <a:solidFill>
            <a:srgbClr val="292A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1704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11.11</a:t>
            </a:r>
          </a:p>
        </p:txBody>
      </p:sp>
      <p:sp>
        <p:nvSpPr>
          <p:cNvPr id="23" name="직사각형 22"/>
          <p:cNvSpPr/>
          <p:nvPr/>
        </p:nvSpPr>
        <p:spPr>
          <a:xfrm>
            <a:off x="2616211" y="3282916"/>
            <a:ext cx="1340656" cy="333775"/>
          </a:xfrm>
          <a:prstGeom prst="rect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2045" b="1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12.22</a:t>
            </a:r>
          </a:p>
        </p:txBody>
      </p:sp>
      <p:sp>
        <p:nvSpPr>
          <p:cNvPr id="24" name="직사각형 23"/>
          <p:cNvSpPr/>
          <p:nvPr/>
        </p:nvSpPr>
        <p:spPr>
          <a:xfrm>
            <a:off x="3925153" y="3282916"/>
            <a:ext cx="1340656" cy="333775"/>
          </a:xfrm>
          <a:prstGeom prst="rect">
            <a:avLst/>
          </a:prstGeom>
          <a:solidFill>
            <a:srgbClr val="292A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1704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12.23~1.4</a:t>
            </a:r>
          </a:p>
        </p:txBody>
      </p:sp>
      <p:sp>
        <p:nvSpPr>
          <p:cNvPr id="25" name="직사각형 24"/>
          <p:cNvSpPr/>
          <p:nvPr/>
        </p:nvSpPr>
        <p:spPr>
          <a:xfrm>
            <a:off x="5234097" y="3282916"/>
            <a:ext cx="1340656" cy="333775"/>
          </a:xfrm>
          <a:prstGeom prst="rect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1400" b="1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1.4~</a:t>
            </a:r>
            <a:r>
              <a:rPr lang="ko-KR" altLang="en-US" sz="1400" b="1" dirty="0" err="1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해커톤</a:t>
            </a:r>
            <a:r>
              <a:rPr lang="ko-KR" altLang="en-US" sz="1400" b="1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전</a:t>
            </a:r>
            <a:endParaRPr lang="en-US" altLang="ko-KR" sz="1400" b="1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6572576" y="3139820"/>
            <a:ext cx="1308942" cy="611682"/>
          </a:xfrm>
          <a:prstGeom prst="rect">
            <a:avLst/>
          </a:prstGeom>
          <a:solidFill>
            <a:srgbClr val="292A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704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대망의 </a:t>
            </a:r>
            <a:r>
              <a:rPr lang="ko-KR" altLang="en-US" sz="1704" dirty="0" err="1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anose="020B0604020202020204" pitchFamily="34" charset="0"/>
              </a:rPr>
              <a:t>해커톤</a:t>
            </a:r>
            <a:endParaRPr lang="en-US" altLang="ko-KR" sz="1704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Arial" panose="020B0604020202020204" pitchFamily="34" charset="0"/>
            </a:endParaRPr>
          </a:p>
        </p:txBody>
      </p:sp>
      <p:sp>
        <p:nvSpPr>
          <p:cNvPr id="7" name="이등변 삼각형 6"/>
          <p:cNvSpPr/>
          <p:nvPr/>
        </p:nvSpPr>
        <p:spPr>
          <a:xfrm>
            <a:off x="1880561" y="3139819"/>
            <a:ext cx="162357" cy="153945"/>
          </a:xfrm>
          <a:prstGeom prst="triangle">
            <a:avLst/>
          </a:prstGeom>
          <a:solidFill>
            <a:srgbClr val="292A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534" b="1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0" name="이등변 삼각형 29"/>
          <p:cNvSpPr/>
          <p:nvPr/>
        </p:nvSpPr>
        <p:spPr>
          <a:xfrm>
            <a:off x="4504368" y="3139819"/>
            <a:ext cx="162357" cy="153945"/>
          </a:xfrm>
          <a:prstGeom prst="triangle">
            <a:avLst/>
          </a:prstGeom>
          <a:solidFill>
            <a:srgbClr val="292A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534" b="1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2" name="이등변 삼각형 31"/>
          <p:cNvSpPr/>
          <p:nvPr/>
        </p:nvSpPr>
        <p:spPr>
          <a:xfrm rot="10800000">
            <a:off x="5838014" y="3597557"/>
            <a:ext cx="162357" cy="153945"/>
          </a:xfrm>
          <a:prstGeom prst="triangle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534" b="1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3" name="이등변 삼각형 32"/>
          <p:cNvSpPr/>
          <p:nvPr/>
        </p:nvSpPr>
        <p:spPr>
          <a:xfrm rot="10800000">
            <a:off x="3188115" y="3597557"/>
            <a:ext cx="162357" cy="153945"/>
          </a:xfrm>
          <a:prstGeom prst="triangle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534" b="1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1110733" y="1957466"/>
            <a:ext cx="519834" cy="9808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6817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1</a:t>
            </a:r>
            <a:endParaRPr lang="ko-KR" altLang="en-US" sz="6817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4828328" y="1520914"/>
            <a:ext cx="519834" cy="9808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6817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3</a:t>
            </a:r>
            <a:endParaRPr lang="ko-KR" altLang="en-US" sz="6817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2098561" y="3870459"/>
            <a:ext cx="519834" cy="9808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6817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</a:t>
            </a:r>
            <a:endParaRPr lang="ko-KR" altLang="en-US" sz="6817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5234097" y="3891681"/>
            <a:ext cx="519834" cy="98085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6817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4</a:t>
            </a:r>
            <a:endParaRPr lang="ko-KR" altLang="en-US" sz="6817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>
                  <a:lumMod val="50000"/>
                  <a:lumOff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614001" y="2140883"/>
            <a:ext cx="1412566" cy="8892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rgbClr val="EB5175">
                      <a:alpha val="0"/>
                    </a:srgb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차 회의</a:t>
            </a:r>
            <a:endParaRPr lang="en-US" altLang="ko-KR" sz="1600" dirty="0">
              <a:ln>
                <a:solidFill>
                  <a:srgbClr val="EB5175">
                    <a:alpha val="0"/>
                  </a:srgb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1193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기능</a:t>
            </a:r>
            <a:r>
              <a:rPr lang="en-US" altLang="ko-KR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193" dirty="0" err="1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브레인스토밍</a:t>
            </a:r>
            <a:r>
              <a:rPr lang="en-US" altLang="ko-KR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</a:p>
          <a:p>
            <a:r>
              <a:rPr lang="ko-KR" altLang="en-US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 스케줄 조정</a:t>
            </a:r>
            <a:endParaRPr lang="en-US" altLang="ko-KR" sz="1193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494330" y="2014631"/>
            <a:ext cx="3542958" cy="8892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rgbClr val="EB5175">
                      <a:alpha val="0"/>
                    </a:srgb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본격적인 개발</a:t>
            </a:r>
            <a:endParaRPr lang="en-US" altLang="ko-KR" sz="1600" dirty="0">
              <a:ln>
                <a:solidFill>
                  <a:srgbClr val="EB5175">
                    <a:alpha val="0"/>
                  </a:srgb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1193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Front : main</a:t>
            </a:r>
            <a:r>
              <a:rPr lang="ko-KR" altLang="en-US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화면 배치</a:t>
            </a:r>
            <a:r>
              <a:rPr lang="en-US" altLang="ko-KR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각각의 </a:t>
            </a:r>
            <a:r>
              <a:rPr lang="en-US" altLang="ko-KR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html </a:t>
            </a:r>
            <a:r>
              <a:rPr lang="ko-KR" altLang="en-US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창 다듬기</a:t>
            </a:r>
            <a:r>
              <a:rPr lang="en-US" altLang="ko-KR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디자인</a:t>
            </a:r>
            <a:endParaRPr lang="en-US" altLang="ko-KR" sz="1193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Back : </a:t>
            </a:r>
            <a:r>
              <a:rPr lang="ko-KR" altLang="en-US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기능 구현</a:t>
            </a:r>
            <a:r>
              <a:rPr lang="en-US" altLang="ko-KR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1</a:t>
            </a:r>
            <a:r>
              <a:rPr lang="ko-KR" altLang="en-US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차 배포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647923" y="4411250"/>
            <a:ext cx="2214068" cy="8892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rgbClr val="EB5175">
                      <a:alpha val="0"/>
                    </a:srgb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차 회의</a:t>
            </a:r>
            <a:endParaRPr lang="en-US" altLang="ko-KR" sz="1600" dirty="0">
              <a:ln>
                <a:solidFill>
                  <a:srgbClr val="EB5175">
                    <a:alpha val="0"/>
                  </a:srgb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1193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기능별 구현 정리</a:t>
            </a:r>
            <a:r>
              <a:rPr lang="en-US" altLang="ko-KR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배포 종류 확정</a:t>
            </a:r>
            <a:r>
              <a:rPr lang="en-US" altLang="ko-KR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</a:p>
          <a:p>
            <a:r>
              <a:rPr lang="ko-KR" altLang="en-US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구체적 역할분담</a:t>
            </a:r>
            <a:endParaRPr lang="en-US" altLang="ko-KR" sz="1193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837701" y="4145606"/>
            <a:ext cx="1261884" cy="7057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rgbClr val="EB5175">
                      <a:alpha val="0"/>
                    </a:srgbClr>
                  </a:solidFill>
                </a:ln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배포 및 점검</a:t>
            </a:r>
            <a:endParaRPr lang="en-US" altLang="ko-KR" sz="1600" dirty="0">
              <a:ln>
                <a:solidFill>
                  <a:srgbClr val="EB5175">
                    <a:alpha val="0"/>
                  </a:srgb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1193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점검 후 </a:t>
            </a:r>
            <a:r>
              <a:rPr lang="en-US" altLang="ko-KR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차 배포</a:t>
            </a:r>
            <a:r>
              <a:rPr lang="en-US" altLang="ko-KR" sz="1193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</a:t>
            </a:r>
            <a:endParaRPr lang="ko-KR" altLang="en-US" sz="1193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해커톤을</a:t>
            </a:r>
            <a:r>
              <a:rPr lang="ko-KR" altLang="en-US" dirty="0"/>
              <a:t> 향한 우리의 여정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5051" y="2248306"/>
            <a:ext cx="892662" cy="892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4465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1412776"/>
            <a:ext cx="3531151" cy="353115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907704" y="5373216"/>
            <a:ext cx="5616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그렇담 이 여정의 끝은 어딜까</a:t>
            </a:r>
            <a:r>
              <a:rPr lang="en-US" altLang="ko-KR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?</a:t>
            </a:r>
            <a:endParaRPr lang="ko-KR" altLang="en-US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900278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1288440" y="2824967"/>
            <a:ext cx="2112508" cy="309087"/>
          </a:xfrm>
          <a:prstGeom prst="rect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흥미</a:t>
            </a:r>
            <a:endParaRPr lang="en-US" altLang="ko-KR" sz="1534" b="1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537445" y="2824967"/>
            <a:ext cx="2112508" cy="309087"/>
          </a:xfrm>
          <a:prstGeom prst="rect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지속성</a:t>
            </a:r>
            <a:endParaRPr lang="en-US" altLang="ko-KR" sz="1534" b="1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738738" y="2824967"/>
            <a:ext cx="2112508" cy="309087"/>
          </a:xfrm>
          <a:prstGeom prst="rect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유용성</a:t>
            </a:r>
            <a:endParaRPr lang="en-US" altLang="ko-KR" sz="1534" b="1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261664" y="3208868"/>
            <a:ext cx="2227977" cy="17165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193" b="1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언제 들어와도 공감과 재미를 느낄 수 있는 서비스</a:t>
            </a:r>
            <a:endParaRPr lang="en-US" altLang="ko-KR" sz="1193" b="1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211D1C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193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211D1C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71450" indent="-171450" algn="ctr" latinLnBrk="0">
              <a:spcBef>
                <a:spcPts val="171"/>
              </a:spcBef>
              <a:buFontTx/>
              <a:buChar char="-"/>
              <a:tabLst>
                <a:tab pos="60873" algn="l"/>
                <a:tab pos="97396" algn="l"/>
              </a:tabLst>
            </a:pPr>
            <a:r>
              <a:rPr lang="ko-KR" altLang="en-US" sz="1193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커뮤니티를 통한  공감 형성</a:t>
            </a:r>
            <a:endParaRPr lang="en-US" altLang="ko-KR" sz="1193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211D1C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71450" indent="-171450" algn="ctr" latinLnBrk="0">
              <a:spcBef>
                <a:spcPts val="171"/>
              </a:spcBef>
              <a:buFontTx/>
              <a:buChar char="-"/>
              <a:tabLst>
                <a:tab pos="60873" algn="l"/>
                <a:tab pos="97396" algn="l"/>
              </a:tabLst>
            </a:pPr>
            <a:r>
              <a:rPr lang="ko-KR" altLang="en-US" sz="1193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업적 시스템을 통한 수집의 재미</a:t>
            </a:r>
            <a:endParaRPr lang="en-US" altLang="ko-KR" sz="1193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211D1C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3520729" y="3208868"/>
            <a:ext cx="2227977" cy="17165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193" b="1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일회성이 아닌  지속적으로 접속 할 수 있게 만드는 서비스</a:t>
            </a:r>
            <a:endParaRPr lang="en-US" altLang="ko-KR" sz="1193" b="1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211D1C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193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211D1C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1193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193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일일 웹툰에서 간편하게 접속 할 수 있게 만드는  요소들</a:t>
            </a:r>
            <a:endParaRPr lang="en-US" altLang="ko-KR" sz="1193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211D1C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5737125" y="3208868"/>
            <a:ext cx="2227977" cy="17165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193" b="1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실제 리뷰를 통해 구매를 추천할 수 있는 서비스</a:t>
            </a:r>
            <a:endParaRPr lang="en-US" altLang="ko-KR" sz="1193" b="1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211D1C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193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211D1C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1193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 </a:t>
            </a:r>
            <a:r>
              <a:rPr lang="ko-KR" altLang="en-US" sz="1193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실제 </a:t>
            </a:r>
            <a:r>
              <a:rPr lang="ko-KR" altLang="en-US" sz="1193" spc="-60" dirty="0" err="1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별점과</a:t>
            </a:r>
            <a:r>
              <a:rPr lang="ko-KR" altLang="en-US" sz="1193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리뷰를 통해 자신과 맞는  서비스를 추천</a:t>
            </a:r>
            <a:endParaRPr lang="en-US" altLang="ko-KR" sz="1193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211D1C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171450" indent="-171450" algn="ctr" latinLnBrk="0">
              <a:spcBef>
                <a:spcPts val="171"/>
              </a:spcBef>
              <a:buFontTx/>
              <a:buChar char="-"/>
              <a:tabLst>
                <a:tab pos="60873" algn="l"/>
                <a:tab pos="97396" algn="l"/>
              </a:tabLst>
            </a:pPr>
            <a:r>
              <a:rPr lang="ko-KR" altLang="en-US" sz="1193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구매를 할 때 통합으로 구매 할 수 있게 만든 시스템</a:t>
            </a:r>
            <a:endParaRPr lang="en-US" altLang="ko-KR" sz="1193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211D1C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336152" y="4963112"/>
            <a:ext cx="2112508" cy="38956"/>
          </a:xfrm>
          <a:prstGeom prst="rect">
            <a:avLst/>
          </a:prstGeom>
          <a:solidFill>
            <a:srgbClr val="3E3D43"/>
          </a:solidFill>
          <a:ln>
            <a:solidFill>
              <a:srgbClr val="3E3D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193" b="1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537445" y="4963112"/>
            <a:ext cx="2112508" cy="38956"/>
          </a:xfrm>
          <a:prstGeom prst="rect">
            <a:avLst/>
          </a:prstGeom>
          <a:solidFill>
            <a:srgbClr val="3E3D43"/>
          </a:solidFill>
          <a:ln>
            <a:solidFill>
              <a:srgbClr val="3E3D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363" b="1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5738738" y="4963112"/>
            <a:ext cx="2112508" cy="38956"/>
          </a:xfrm>
          <a:prstGeom prst="rect">
            <a:avLst/>
          </a:prstGeom>
          <a:solidFill>
            <a:srgbClr val="3E3D43"/>
          </a:solidFill>
          <a:ln>
            <a:solidFill>
              <a:srgbClr val="3E3D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363" b="1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1069046" y="1053380"/>
            <a:ext cx="7049305" cy="8938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우리의 비전은</a:t>
            </a:r>
            <a:r>
              <a:rPr lang="en-US" altLang="ko-KR" sz="1534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…</a:t>
            </a:r>
            <a:endParaRPr lang="ko-KR" altLang="en-US" sz="1534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1288441" y="1772816"/>
            <a:ext cx="6676662" cy="747291"/>
          </a:xfrm>
          <a:prstGeom prst="rect">
            <a:avLst/>
          </a:prstGeom>
          <a:solidFill>
            <a:srgbClr val="F7831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386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마프웹만의</a:t>
            </a:r>
            <a:r>
              <a:rPr lang="ko-KR" altLang="en-US" sz="2386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서비스를 만들자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/>
              <a:t>마프웹의</a:t>
            </a:r>
            <a:r>
              <a:rPr lang="ko-KR" altLang="en-US" dirty="0"/>
              <a:t> 비전</a:t>
            </a:r>
          </a:p>
        </p:txBody>
      </p:sp>
    </p:spTree>
    <p:extLst>
      <p:ext uri="{BB962C8B-B14F-4D97-AF65-F5344CB8AC3E}">
        <p14:creationId xmlns:p14="http://schemas.microsoft.com/office/powerpoint/2010/main" val="12195949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그룹 37"/>
          <p:cNvGrpSpPr/>
          <p:nvPr/>
        </p:nvGrpSpPr>
        <p:grpSpPr>
          <a:xfrm>
            <a:off x="2893146" y="1951306"/>
            <a:ext cx="1774190" cy="523220"/>
            <a:chOff x="1032520" y="1867394"/>
            <a:chExt cx="1774190" cy="523220"/>
          </a:xfrm>
        </p:grpSpPr>
        <p:sp>
          <p:nvSpPr>
            <p:cNvPr id="5" name="제목 1"/>
            <p:cNvSpPr txBox="1">
              <a:spLocks/>
            </p:cNvSpPr>
            <p:nvPr/>
          </p:nvSpPr>
          <p:spPr>
            <a:xfrm>
              <a:off x="1650624" y="1867394"/>
              <a:ext cx="1156086" cy="52322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spAutoFit/>
            </a:bodyPr>
            <a:lstStyle/>
            <a:p>
              <a:pPr>
                <a:spcBef>
                  <a:spcPct val="0"/>
                </a:spcBef>
                <a:defRPr/>
              </a:pPr>
              <a:r>
                <a:rPr lang="ko-KR" altLang="en-US" sz="2800" b="1" spc="-100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" pitchFamily="34" charset="0"/>
                </a:rPr>
                <a:t>팀 </a:t>
              </a:r>
              <a:r>
                <a:rPr lang="ko-KR" altLang="en-US" sz="2800" b="1" spc="-100" dirty="0" smtClean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" pitchFamily="34" charset="0"/>
                </a:rPr>
                <a:t>소개</a:t>
              </a:r>
              <a:endParaRPr lang="ko-KR" altLang="en-US" sz="2800" b="1" spc="-100" dirty="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itchFamily="34" charset="0"/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1066635" y="1932803"/>
              <a:ext cx="374614" cy="374615"/>
            </a:xfrm>
            <a:prstGeom prst="rect">
              <a:avLst/>
            </a:prstGeom>
            <a:solidFill>
              <a:srgbClr val="B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0" name="직사각형 9"/>
            <p:cNvSpPr/>
            <p:nvPr/>
          </p:nvSpPr>
          <p:spPr>
            <a:xfrm>
              <a:off x="1032520" y="1898747"/>
              <a:ext cx="111177" cy="111177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8" name="제목 3"/>
            <p:cNvSpPr txBox="1">
              <a:spLocks/>
            </p:cNvSpPr>
            <p:nvPr/>
          </p:nvSpPr>
          <p:spPr>
            <a:xfrm>
              <a:off x="1057060" y="1925262"/>
              <a:ext cx="394660" cy="400110"/>
            </a:xfrm>
            <a:prstGeom prst="rect">
              <a:avLst/>
            </a:prstGeom>
            <a:solidFill>
              <a:srgbClr val="394373"/>
            </a:solidFill>
            <a:ln>
              <a:noFill/>
            </a:ln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>
                <a:bevelT w="0" h="0"/>
                <a:contourClr>
                  <a:schemeClr val="bg1"/>
                </a:contourClr>
              </a:sp3d>
            </a:bodyPr>
            <a:lstStyle/>
            <a:p>
              <a:pPr marR="0" lvl="0" indent="0" fontAlgn="auto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sz="2000" b="1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Tahoma" pitchFamily="34" charset="0"/>
                </a:rPr>
                <a:t>Ⅰ</a:t>
              </a:r>
              <a:endParaRPr lang="ko-KR" altLang="en-US" sz="2000" b="1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2893146" y="2926253"/>
            <a:ext cx="2678283" cy="523220"/>
            <a:chOff x="1032520" y="3020188"/>
            <a:chExt cx="2678283" cy="523220"/>
          </a:xfrm>
        </p:grpSpPr>
        <p:sp>
          <p:nvSpPr>
            <p:cNvPr id="14" name="직사각형 13"/>
            <p:cNvSpPr/>
            <p:nvPr/>
          </p:nvSpPr>
          <p:spPr>
            <a:xfrm>
              <a:off x="1066635" y="3085597"/>
              <a:ext cx="374614" cy="374615"/>
            </a:xfrm>
            <a:prstGeom prst="rect">
              <a:avLst/>
            </a:prstGeom>
            <a:solidFill>
              <a:srgbClr val="3943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032520" y="3051541"/>
              <a:ext cx="111177" cy="111177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3" name="제목 3"/>
            <p:cNvSpPr txBox="1">
              <a:spLocks/>
            </p:cNvSpPr>
            <p:nvPr/>
          </p:nvSpPr>
          <p:spPr>
            <a:xfrm>
              <a:off x="1057060" y="3073435"/>
              <a:ext cx="394660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>
                <a:bevelT w="0" h="0"/>
                <a:contourClr>
                  <a:schemeClr val="bg1"/>
                </a:contourClr>
              </a:sp3d>
            </a:bodyPr>
            <a:lstStyle/>
            <a:p>
              <a:pPr marR="0" lvl="0" indent="0" fontAlgn="auto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sz="2000" b="1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Tahoma" pitchFamily="34" charset="0"/>
                </a:rPr>
                <a:t>Ⅱ</a:t>
              </a:r>
              <a:endParaRPr lang="ko-KR" altLang="en-US" sz="2000" b="1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endParaRPr>
            </a:p>
          </p:txBody>
        </p:sp>
        <p:sp>
          <p:nvSpPr>
            <p:cNvPr id="16" name="제목 1"/>
            <p:cNvSpPr txBox="1">
              <a:spLocks/>
            </p:cNvSpPr>
            <p:nvPr/>
          </p:nvSpPr>
          <p:spPr>
            <a:xfrm>
              <a:off x="1650624" y="3020188"/>
              <a:ext cx="2060179" cy="52322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spAutoFit/>
            </a:bodyPr>
            <a:lstStyle/>
            <a:p>
              <a:pPr>
                <a:spcBef>
                  <a:spcPct val="0"/>
                </a:spcBef>
                <a:defRPr/>
              </a:pPr>
              <a:r>
                <a:rPr lang="ko-KR" altLang="en-US" sz="2800" b="1" spc="-100" dirty="0" err="1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" pitchFamily="34" charset="0"/>
                </a:rPr>
                <a:t>마프웹의</a:t>
              </a:r>
              <a:r>
                <a:rPr lang="ko-KR" altLang="en-US" sz="2800" b="1" spc="-100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" pitchFamily="34" charset="0"/>
                </a:rPr>
                <a:t> 기능</a:t>
              </a:r>
            </a:p>
          </p:txBody>
        </p:sp>
      </p:grpSp>
      <p:grpSp>
        <p:nvGrpSpPr>
          <p:cNvPr id="36" name="그룹 35"/>
          <p:cNvGrpSpPr/>
          <p:nvPr/>
        </p:nvGrpSpPr>
        <p:grpSpPr>
          <a:xfrm>
            <a:off x="2893146" y="3901200"/>
            <a:ext cx="4319758" cy="523609"/>
            <a:chOff x="1032520" y="4172593"/>
            <a:chExt cx="4319758" cy="523609"/>
          </a:xfrm>
        </p:grpSpPr>
        <p:sp>
          <p:nvSpPr>
            <p:cNvPr id="20" name="직사각형 19"/>
            <p:cNvSpPr/>
            <p:nvPr/>
          </p:nvSpPr>
          <p:spPr>
            <a:xfrm>
              <a:off x="1066635" y="4206649"/>
              <a:ext cx="374614" cy="374615"/>
            </a:xfrm>
            <a:prstGeom prst="rect">
              <a:avLst/>
            </a:prstGeom>
            <a:solidFill>
              <a:srgbClr val="B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1032520" y="4172593"/>
              <a:ext cx="111177" cy="111177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19" name="제목 3"/>
            <p:cNvSpPr txBox="1">
              <a:spLocks/>
            </p:cNvSpPr>
            <p:nvPr/>
          </p:nvSpPr>
          <p:spPr>
            <a:xfrm>
              <a:off x="1057060" y="4197198"/>
              <a:ext cx="394660" cy="400110"/>
            </a:xfrm>
            <a:prstGeom prst="rect">
              <a:avLst/>
            </a:prstGeom>
            <a:solidFill>
              <a:srgbClr val="394373"/>
            </a:solidFill>
            <a:ln>
              <a:noFill/>
            </a:ln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>
                <a:bevelT w="0" h="0"/>
                <a:contourClr>
                  <a:schemeClr val="bg1"/>
                </a:contourClr>
              </a:sp3d>
            </a:bodyPr>
            <a:lstStyle/>
            <a:p>
              <a:pPr marR="0" lvl="0" indent="0" fontAlgn="auto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sz="2000" b="1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Tahoma" pitchFamily="34" charset="0"/>
                </a:rPr>
                <a:t>Ⅲ</a:t>
              </a:r>
              <a:endParaRPr lang="ko-KR" altLang="en-US" sz="2000" b="1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endParaRPr>
            </a:p>
          </p:txBody>
        </p:sp>
        <p:sp>
          <p:nvSpPr>
            <p:cNvPr id="22" name="제목 1"/>
            <p:cNvSpPr txBox="1">
              <a:spLocks/>
            </p:cNvSpPr>
            <p:nvPr/>
          </p:nvSpPr>
          <p:spPr>
            <a:xfrm>
              <a:off x="1650624" y="4172982"/>
              <a:ext cx="3701654" cy="52322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spAutoFit/>
            </a:bodyPr>
            <a:lstStyle/>
            <a:p>
              <a:pPr>
                <a:spcBef>
                  <a:spcPct val="0"/>
                </a:spcBef>
                <a:defRPr/>
              </a:pPr>
              <a:r>
                <a:rPr lang="ko-KR" altLang="en-US" sz="2800" b="1" spc="-100" dirty="0" err="1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" pitchFamily="34" charset="0"/>
                </a:rPr>
                <a:t>해커톤을</a:t>
              </a:r>
              <a:r>
                <a:rPr lang="ko-KR" altLang="en-US" sz="2800" b="1" spc="-100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" pitchFamily="34" charset="0"/>
                </a:rPr>
                <a:t> 향한 우리의 여정</a:t>
              </a:r>
            </a:p>
          </p:txBody>
        </p:sp>
      </p:grpSp>
      <p:grpSp>
        <p:nvGrpSpPr>
          <p:cNvPr id="35" name="그룹 34"/>
          <p:cNvGrpSpPr/>
          <p:nvPr/>
        </p:nvGrpSpPr>
        <p:grpSpPr>
          <a:xfrm>
            <a:off x="2893146" y="4876536"/>
            <a:ext cx="2678283" cy="523220"/>
            <a:chOff x="1032520" y="5325776"/>
            <a:chExt cx="2678283" cy="523220"/>
          </a:xfrm>
        </p:grpSpPr>
        <p:sp>
          <p:nvSpPr>
            <p:cNvPr id="26" name="직사각형 25"/>
            <p:cNvSpPr/>
            <p:nvPr/>
          </p:nvSpPr>
          <p:spPr>
            <a:xfrm>
              <a:off x="1066635" y="5391185"/>
              <a:ext cx="374614" cy="374615"/>
            </a:xfrm>
            <a:prstGeom prst="rect">
              <a:avLst/>
            </a:prstGeom>
            <a:solidFill>
              <a:srgbClr val="B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7" name="직사각형 26"/>
            <p:cNvSpPr/>
            <p:nvPr/>
          </p:nvSpPr>
          <p:spPr>
            <a:xfrm>
              <a:off x="1032520" y="5357129"/>
              <a:ext cx="111177" cy="111177"/>
            </a:xfrm>
            <a:prstGeom prst="rect">
              <a:avLst/>
            </a:prstGeom>
            <a:solidFill>
              <a:schemeClr val="tx1">
                <a:lumMod val="75000"/>
                <a:lumOff val="25000"/>
                <a:alpha val="8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25" name="제목 3"/>
            <p:cNvSpPr txBox="1">
              <a:spLocks/>
            </p:cNvSpPr>
            <p:nvPr/>
          </p:nvSpPr>
          <p:spPr>
            <a:xfrm>
              <a:off x="1057060" y="5379076"/>
              <a:ext cx="394660" cy="400110"/>
            </a:xfrm>
            <a:prstGeom prst="rect">
              <a:avLst/>
            </a:prstGeom>
            <a:solidFill>
              <a:srgbClr val="394373"/>
            </a:solidFill>
            <a:ln>
              <a:noFill/>
            </a:ln>
          </p:spPr>
          <p:txBody>
            <a:bodyPr wrap="none" rtlCol="0" anchor="ctr">
              <a:spAutoFit/>
              <a:scene3d>
                <a:camera prst="orthographicFront"/>
                <a:lightRig rig="threePt" dir="t"/>
              </a:scene3d>
              <a:sp3d>
                <a:bevelT w="0" h="0"/>
                <a:contourClr>
                  <a:schemeClr val="bg1"/>
                </a:contourClr>
              </a:sp3d>
            </a:bodyPr>
            <a:lstStyle/>
            <a:p>
              <a:pPr marR="0" lvl="0" indent="0" fontAlgn="auto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altLang="ko-KR" sz="2000" b="1" spc="-150" dirty="0">
                  <a:ln>
                    <a:solidFill>
                      <a:schemeClr val="bg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Tahoma" pitchFamily="34" charset="0"/>
                </a:rPr>
                <a:t>Ⅳ</a:t>
              </a:r>
              <a:endParaRPr lang="ko-KR" altLang="en-US" sz="2000" b="1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ahoma" pitchFamily="34" charset="0"/>
              </a:endParaRPr>
            </a:p>
          </p:txBody>
        </p:sp>
        <p:sp>
          <p:nvSpPr>
            <p:cNvPr id="28" name="제목 1"/>
            <p:cNvSpPr txBox="1">
              <a:spLocks/>
            </p:cNvSpPr>
            <p:nvPr/>
          </p:nvSpPr>
          <p:spPr>
            <a:xfrm>
              <a:off x="1650624" y="5325776"/>
              <a:ext cx="2060179" cy="523220"/>
            </a:xfrm>
            <a:prstGeom prst="rect">
              <a:avLst/>
            </a:prstGeom>
          </p:spPr>
          <p:txBody>
            <a:bodyPr vert="horz" wrap="none" lIns="91440" tIns="45720" rIns="91440" bIns="45720" rtlCol="0" anchor="ctr">
              <a:spAutoFit/>
            </a:bodyPr>
            <a:lstStyle/>
            <a:p>
              <a:pPr>
                <a:spcBef>
                  <a:spcPct val="0"/>
                </a:spcBef>
                <a:defRPr/>
              </a:pPr>
              <a:r>
                <a:rPr lang="ko-KR" altLang="en-US" sz="2800" b="1" spc="-100" dirty="0" err="1" smtClean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" pitchFamily="34" charset="0"/>
                </a:rPr>
                <a:t>마프웹의</a:t>
              </a:r>
              <a:r>
                <a:rPr lang="ko-KR" altLang="en-US" sz="2800" b="1" spc="-100" dirty="0" smtClean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" pitchFamily="34" charset="0"/>
                </a:rPr>
                <a:t> </a:t>
              </a:r>
              <a:r>
                <a:rPr lang="ko-KR" altLang="en-US" sz="2800" b="1" spc="-100" dirty="0">
                  <a:ln>
                    <a:solidFill>
                      <a:srgbClr val="4F81BD">
                        <a:alpha val="0"/>
                      </a:srgb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Arial" pitchFamily="34" charset="0"/>
                </a:rPr>
                <a:t>비전</a:t>
              </a:r>
            </a:p>
          </p:txBody>
        </p:sp>
      </p:grpSp>
      <p:sp>
        <p:nvSpPr>
          <p:cNvPr id="29" name="제목 1"/>
          <p:cNvSpPr txBox="1">
            <a:spLocks/>
          </p:cNvSpPr>
          <p:nvPr/>
        </p:nvSpPr>
        <p:spPr>
          <a:xfrm>
            <a:off x="3325046" y="777528"/>
            <a:ext cx="2216761" cy="584775"/>
          </a:xfrm>
          <a:prstGeom prst="rect">
            <a:avLst/>
          </a:prstGeom>
        </p:spPr>
        <p:txBody>
          <a:bodyPr vert="horz" wrap="none" lIns="91440" tIns="45720" rIns="91440" bIns="45720" rtlCol="0" anchor="ctr">
            <a:spAutoFit/>
          </a:bodyPr>
          <a:lstStyle/>
          <a:p>
            <a:pPr>
              <a:spcBef>
                <a:spcPct val="0"/>
              </a:spcBef>
              <a:defRPr/>
            </a:pPr>
            <a:r>
              <a:rPr lang="en-US" altLang="ko-KR" sz="3200" b="1" i="1" spc="-100">
                <a:ln>
                  <a:solidFill>
                    <a:srgbClr val="4F81BD">
                      <a:alpha val="0"/>
                    </a:srgbClr>
                  </a:solidFill>
                </a:ln>
                <a:solidFill>
                  <a:srgbClr val="0000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Arial" pitchFamily="34" charset="0"/>
              </a:rPr>
              <a:t>CONTENTS</a:t>
            </a:r>
            <a:endParaRPr lang="ko-KR" altLang="en-US" sz="3200" b="1" i="1" spc="-100" dirty="0">
              <a:ln>
                <a:solidFill>
                  <a:srgbClr val="4F81BD">
                    <a:alpha val="0"/>
                  </a:srgbClr>
                </a:solidFill>
              </a:ln>
              <a:solidFill>
                <a:srgbClr val="000066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2303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/>
          <p:cNvSpPr>
            <a:spLocks/>
          </p:cNvSpPr>
          <p:nvPr/>
        </p:nvSpPr>
        <p:spPr bwMode="auto">
          <a:xfrm>
            <a:off x="4777680" y="4086958"/>
            <a:ext cx="2699238" cy="490904"/>
          </a:xfrm>
          <a:custGeom>
            <a:avLst/>
            <a:gdLst>
              <a:gd name="T0" fmla="*/ 744 w 777"/>
              <a:gd name="T1" fmla="*/ 0 h 141"/>
              <a:gd name="T2" fmla="*/ 32 w 777"/>
              <a:gd name="T3" fmla="*/ 0 h 141"/>
              <a:gd name="T4" fmla="*/ 0 w 777"/>
              <a:gd name="T5" fmla="*/ 33 h 141"/>
              <a:gd name="T6" fmla="*/ 0 w 777"/>
              <a:gd name="T7" fmla="*/ 141 h 141"/>
              <a:gd name="T8" fmla="*/ 777 w 777"/>
              <a:gd name="T9" fmla="*/ 141 h 141"/>
              <a:gd name="T10" fmla="*/ 777 w 777"/>
              <a:gd name="T11" fmla="*/ 33 h 141"/>
              <a:gd name="T12" fmla="*/ 744 w 777"/>
              <a:gd name="T13" fmla="*/ 0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77" h="141">
                <a:moveTo>
                  <a:pt x="744" y="0"/>
                </a:moveTo>
                <a:cubicBezTo>
                  <a:pt x="32" y="0"/>
                  <a:pt x="32" y="0"/>
                  <a:pt x="32" y="0"/>
                </a:cubicBezTo>
                <a:cubicBezTo>
                  <a:pt x="14" y="0"/>
                  <a:pt x="0" y="15"/>
                  <a:pt x="0" y="33"/>
                </a:cubicBezTo>
                <a:cubicBezTo>
                  <a:pt x="0" y="141"/>
                  <a:pt x="0" y="141"/>
                  <a:pt x="0" y="141"/>
                </a:cubicBezTo>
                <a:cubicBezTo>
                  <a:pt x="777" y="141"/>
                  <a:pt x="777" y="141"/>
                  <a:pt x="777" y="141"/>
                </a:cubicBezTo>
                <a:cubicBezTo>
                  <a:pt x="777" y="33"/>
                  <a:pt x="777" y="33"/>
                  <a:pt x="777" y="33"/>
                </a:cubicBezTo>
                <a:cubicBezTo>
                  <a:pt x="777" y="15"/>
                  <a:pt x="762" y="0"/>
                  <a:pt x="744" y="0"/>
                </a:cubicBezTo>
                <a:close/>
              </a:path>
            </a:pathLst>
          </a:custGeom>
          <a:solidFill>
            <a:srgbClr val="292A65"/>
          </a:solidFill>
          <a:ln>
            <a:solidFill>
              <a:srgbClr val="292A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704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코발트 블루</a:t>
            </a:r>
          </a:p>
        </p:txBody>
      </p:sp>
      <p:sp>
        <p:nvSpPr>
          <p:cNvPr id="67" name="자유형 66"/>
          <p:cNvSpPr>
            <a:spLocks/>
          </p:cNvSpPr>
          <p:nvPr/>
        </p:nvSpPr>
        <p:spPr bwMode="auto">
          <a:xfrm>
            <a:off x="4777680" y="4577862"/>
            <a:ext cx="2699238" cy="1587442"/>
          </a:xfrm>
          <a:custGeom>
            <a:avLst/>
            <a:gdLst>
              <a:gd name="connsiteX0" fmla="*/ 0 w 2924175"/>
              <a:gd name="connsiteY0" fmla="*/ 0 h 2052363"/>
              <a:gd name="connsiteX1" fmla="*/ 2924175 w 2924175"/>
              <a:gd name="connsiteY1" fmla="*/ 0 h 2052363"/>
              <a:gd name="connsiteX2" fmla="*/ 2924175 w 2924175"/>
              <a:gd name="connsiteY2" fmla="*/ 1932116 h 2052363"/>
              <a:gd name="connsiteX3" fmla="*/ 2847966 w 2924175"/>
              <a:gd name="connsiteY3" fmla="*/ 2043340 h 2052363"/>
              <a:gd name="connsiteX4" fmla="*/ 2801401 w 2924175"/>
              <a:gd name="connsiteY4" fmla="*/ 2052363 h 2052363"/>
              <a:gd name="connsiteX5" fmla="*/ 119028 w 2924175"/>
              <a:gd name="connsiteY5" fmla="*/ 2052363 h 2052363"/>
              <a:gd name="connsiteX6" fmla="*/ 73034 w 2924175"/>
              <a:gd name="connsiteY6" fmla="*/ 2043340 h 2052363"/>
              <a:gd name="connsiteX7" fmla="*/ 0 w 2924175"/>
              <a:gd name="connsiteY7" fmla="*/ 1932116 h 2052363"/>
              <a:gd name="connsiteX8" fmla="*/ 0 w 2924175"/>
              <a:gd name="connsiteY8" fmla="*/ 0 h 2052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24175" h="2052363">
                <a:moveTo>
                  <a:pt x="0" y="0"/>
                </a:moveTo>
                <a:lnTo>
                  <a:pt x="2924175" y="0"/>
                </a:lnTo>
                <a:cubicBezTo>
                  <a:pt x="2924175" y="0"/>
                  <a:pt x="2924175" y="0"/>
                  <a:pt x="2924175" y="1932116"/>
                </a:cubicBezTo>
                <a:cubicBezTo>
                  <a:pt x="2924175" y="1982961"/>
                  <a:pt x="2892421" y="2025332"/>
                  <a:pt x="2847966" y="2043340"/>
                </a:cubicBezTo>
                <a:lnTo>
                  <a:pt x="2801401" y="2052363"/>
                </a:lnTo>
                <a:lnTo>
                  <a:pt x="119028" y="2052363"/>
                </a:lnTo>
                <a:lnTo>
                  <a:pt x="73034" y="2043340"/>
                </a:lnTo>
                <a:cubicBezTo>
                  <a:pt x="29637" y="2025332"/>
                  <a:pt x="0" y="1982961"/>
                  <a:pt x="0" y="1932116"/>
                </a:cubicBezTo>
                <a:cubicBezTo>
                  <a:pt x="0" y="1932116"/>
                  <a:pt x="0" y="1932116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9525">
            <a:solidFill>
              <a:srgbClr val="292A65"/>
            </a:solidFill>
            <a:round/>
            <a:headEnd/>
            <a:tailEnd/>
          </a:ln>
        </p:spPr>
        <p:txBody>
          <a:bodyPr vert="horz" wrap="square" lIns="199385" tIns="0" rIns="199385" bIns="42203" numCol="1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“</a:t>
            </a:r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고니는 코발트 블루가 어울려</a:t>
            </a:r>
            <a:r>
              <a:rPr lang="en-US" altLang="ko-KR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”</a:t>
            </a:r>
          </a:p>
          <a:p>
            <a:r>
              <a:rPr lang="en-US" altLang="ko-KR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               </a:t>
            </a:r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</a:t>
            </a:r>
            <a:r>
              <a:rPr lang="ko-KR" altLang="en-US" sz="12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정마담</a:t>
            </a: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영화 </a:t>
            </a:r>
            <a:r>
              <a:rPr lang="ko-KR" altLang="en-US" sz="12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타짜</a:t>
            </a: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中</a:t>
            </a:r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363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마프웹이</a:t>
            </a:r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363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쿨하면서</a:t>
            </a:r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많은 사람들에게 깊은 어필 할 수 있도록 선택한 색 입니다</a:t>
            </a:r>
            <a:r>
              <a:rPr lang="en-US" altLang="ko-KR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팀 컬러 및 팀 로고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268760"/>
            <a:ext cx="2520280" cy="504056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860032" y="1484784"/>
            <a:ext cx="26168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마이</a:t>
            </a:r>
            <a:endParaRPr lang="en-US" altLang="ko-KR" sz="4000" dirty="0">
              <a:solidFill>
                <a:schemeClr val="accent2">
                  <a:lumMod val="7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ko-KR" altLang="en-US" sz="4000" dirty="0" err="1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프레셔스</a:t>
            </a:r>
            <a:endParaRPr lang="en-US" altLang="ko-KR" sz="4000" dirty="0">
              <a:solidFill>
                <a:schemeClr val="accent2">
                  <a:lumMod val="7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ko-KR" altLang="en-US" sz="40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웹툰</a:t>
            </a:r>
          </a:p>
        </p:txBody>
      </p:sp>
    </p:spTree>
    <p:extLst>
      <p:ext uri="{BB962C8B-B14F-4D97-AF65-F5344CB8AC3E}">
        <p14:creationId xmlns:p14="http://schemas.microsoft.com/office/powerpoint/2010/main" val="728116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697" y="1628800"/>
            <a:ext cx="1656184" cy="2400340"/>
          </a:xfrm>
          <a:prstGeom prst="rect">
            <a:avLst/>
          </a:prstGeom>
        </p:spPr>
      </p:pic>
      <p:sp>
        <p:nvSpPr>
          <p:cNvPr id="9" name="Freeform 5"/>
          <p:cNvSpPr>
            <a:spLocks/>
          </p:cNvSpPr>
          <p:nvPr/>
        </p:nvSpPr>
        <p:spPr bwMode="auto">
          <a:xfrm>
            <a:off x="6300192" y="1006119"/>
            <a:ext cx="2699238" cy="490904"/>
          </a:xfrm>
          <a:custGeom>
            <a:avLst/>
            <a:gdLst>
              <a:gd name="T0" fmla="*/ 744 w 777"/>
              <a:gd name="T1" fmla="*/ 0 h 141"/>
              <a:gd name="T2" fmla="*/ 32 w 777"/>
              <a:gd name="T3" fmla="*/ 0 h 141"/>
              <a:gd name="T4" fmla="*/ 0 w 777"/>
              <a:gd name="T5" fmla="*/ 33 h 141"/>
              <a:gd name="T6" fmla="*/ 0 w 777"/>
              <a:gd name="T7" fmla="*/ 141 h 141"/>
              <a:gd name="T8" fmla="*/ 777 w 777"/>
              <a:gd name="T9" fmla="*/ 141 h 141"/>
              <a:gd name="T10" fmla="*/ 777 w 777"/>
              <a:gd name="T11" fmla="*/ 33 h 141"/>
              <a:gd name="T12" fmla="*/ 744 w 777"/>
              <a:gd name="T13" fmla="*/ 0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77" h="141">
                <a:moveTo>
                  <a:pt x="744" y="0"/>
                </a:moveTo>
                <a:cubicBezTo>
                  <a:pt x="32" y="0"/>
                  <a:pt x="32" y="0"/>
                  <a:pt x="32" y="0"/>
                </a:cubicBezTo>
                <a:cubicBezTo>
                  <a:pt x="14" y="0"/>
                  <a:pt x="0" y="15"/>
                  <a:pt x="0" y="33"/>
                </a:cubicBezTo>
                <a:cubicBezTo>
                  <a:pt x="0" y="141"/>
                  <a:pt x="0" y="141"/>
                  <a:pt x="0" y="141"/>
                </a:cubicBezTo>
                <a:cubicBezTo>
                  <a:pt x="777" y="141"/>
                  <a:pt x="777" y="141"/>
                  <a:pt x="777" y="141"/>
                </a:cubicBezTo>
                <a:cubicBezTo>
                  <a:pt x="777" y="33"/>
                  <a:pt x="777" y="33"/>
                  <a:pt x="777" y="33"/>
                </a:cubicBezTo>
                <a:cubicBezTo>
                  <a:pt x="777" y="15"/>
                  <a:pt x="762" y="0"/>
                  <a:pt x="744" y="0"/>
                </a:cubicBezTo>
                <a:close/>
              </a:path>
            </a:pathLst>
          </a:custGeom>
          <a:solidFill>
            <a:srgbClr val="292A65"/>
          </a:solidFill>
          <a:ln>
            <a:solidFill>
              <a:srgbClr val="292A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704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박정섭</a:t>
            </a:r>
          </a:p>
        </p:txBody>
      </p:sp>
      <p:sp>
        <p:nvSpPr>
          <p:cNvPr id="67" name="자유형 66"/>
          <p:cNvSpPr>
            <a:spLocks/>
          </p:cNvSpPr>
          <p:nvPr/>
        </p:nvSpPr>
        <p:spPr bwMode="auto">
          <a:xfrm>
            <a:off x="6300192" y="1504350"/>
            <a:ext cx="2699238" cy="1784071"/>
          </a:xfrm>
          <a:custGeom>
            <a:avLst/>
            <a:gdLst>
              <a:gd name="connsiteX0" fmla="*/ 0 w 2924175"/>
              <a:gd name="connsiteY0" fmla="*/ 0 h 2052363"/>
              <a:gd name="connsiteX1" fmla="*/ 2924175 w 2924175"/>
              <a:gd name="connsiteY1" fmla="*/ 0 h 2052363"/>
              <a:gd name="connsiteX2" fmla="*/ 2924175 w 2924175"/>
              <a:gd name="connsiteY2" fmla="*/ 1932116 h 2052363"/>
              <a:gd name="connsiteX3" fmla="*/ 2847966 w 2924175"/>
              <a:gd name="connsiteY3" fmla="*/ 2043340 h 2052363"/>
              <a:gd name="connsiteX4" fmla="*/ 2801401 w 2924175"/>
              <a:gd name="connsiteY4" fmla="*/ 2052363 h 2052363"/>
              <a:gd name="connsiteX5" fmla="*/ 119028 w 2924175"/>
              <a:gd name="connsiteY5" fmla="*/ 2052363 h 2052363"/>
              <a:gd name="connsiteX6" fmla="*/ 73034 w 2924175"/>
              <a:gd name="connsiteY6" fmla="*/ 2043340 h 2052363"/>
              <a:gd name="connsiteX7" fmla="*/ 0 w 2924175"/>
              <a:gd name="connsiteY7" fmla="*/ 1932116 h 2052363"/>
              <a:gd name="connsiteX8" fmla="*/ 0 w 2924175"/>
              <a:gd name="connsiteY8" fmla="*/ 0 h 2052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24175" h="2052363">
                <a:moveTo>
                  <a:pt x="0" y="0"/>
                </a:moveTo>
                <a:lnTo>
                  <a:pt x="2924175" y="0"/>
                </a:lnTo>
                <a:cubicBezTo>
                  <a:pt x="2924175" y="0"/>
                  <a:pt x="2924175" y="0"/>
                  <a:pt x="2924175" y="1932116"/>
                </a:cubicBezTo>
                <a:cubicBezTo>
                  <a:pt x="2924175" y="1982961"/>
                  <a:pt x="2892421" y="2025332"/>
                  <a:pt x="2847966" y="2043340"/>
                </a:cubicBezTo>
                <a:lnTo>
                  <a:pt x="2801401" y="2052363"/>
                </a:lnTo>
                <a:lnTo>
                  <a:pt x="119028" y="2052363"/>
                </a:lnTo>
                <a:lnTo>
                  <a:pt x="73034" y="2043340"/>
                </a:lnTo>
                <a:cubicBezTo>
                  <a:pt x="29637" y="2025332"/>
                  <a:pt x="0" y="1982961"/>
                  <a:pt x="0" y="1932116"/>
                </a:cubicBezTo>
                <a:cubicBezTo>
                  <a:pt x="0" y="1932116"/>
                  <a:pt x="0" y="1932116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9525">
            <a:solidFill>
              <a:srgbClr val="292A65"/>
            </a:solidFill>
            <a:round/>
            <a:headEnd/>
            <a:tailEnd/>
          </a:ln>
        </p:spPr>
        <p:txBody>
          <a:bodyPr vert="horz" wrap="square" lIns="199385" tIns="0" rIns="199385" bIns="42203" numCol="1" anchor="ctr" anchorCtr="0" compatLnSpc="1">
            <a:prstTxWarp prst="textNoShape">
              <a:avLst/>
            </a:prstTxWarp>
            <a:noAutofit/>
          </a:bodyPr>
          <a:lstStyle/>
          <a:p>
            <a:endParaRPr lang="en-US" altLang="ko-KR" sz="1363" b="1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363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“</a:t>
            </a:r>
            <a:r>
              <a:rPr lang="ko-KR" altLang="en-US" sz="1363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뜨</a:t>
            </a:r>
            <a:r>
              <a:rPr lang="en-US" altLang="ko-KR" sz="1363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</a:t>
            </a:r>
            <a:r>
              <a:rPr lang="ko-KR" altLang="en-US" sz="1363" b="1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끈한</a:t>
            </a:r>
            <a:r>
              <a:rPr lang="ko-KR" altLang="en-US" sz="1363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국밥 든</a:t>
            </a:r>
            <a:r>
              <a:rPr lang="en-US" altLang="ko-KR" sz="1363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</a:t>
            </a:r>
            <a:r>
              <a:rPr lang="ko-KR" altLang="en-US" sz="1363" b="1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든하게</a:t>
            </a:r>
            <a:r>
              <a:rPr lang="ko-KR" altLang="en-US" sz="1363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먹고 </a:t>
            </a:r>
            <a:r>
              <a:rPr lang="ko-KR" altLang="en-US" sz="1363" b="1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싶읍니다</a:t>
            </a:r>
            <a:r>
              <a:rPr lang="en-US" altLang="ko-KR" sz="1363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..”</a:t>
            </a:r>
            <a:endParaRPr lang="en-US" altLang="ko-KR" sz="1363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저는 팀에서</a:t>
            </a:r>
            <a:r>
              <a:rPr lang="en-US" altLang="ko-KR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..</a:t>
            </a:r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추천 알고리즘을 이용하여 </a:t>
            </a:r>
            <a:r>
              <a:rPr lang="ko-KR" altLang="en-US" sz="1363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사용자별</a:t>
            </a:r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웹툰 추천 기능 </a:t>
            </a:r>
            <a:r>
              <a:rPr lang="ko-KR" altLang="en-US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개발을</a:t>
            </a:r>
            <a:endParaRPr lang="en-US" altLang="ko-KR" sz="1363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담당하고 있어요</a:t>
            </a:r>
            <a:r>
              <a:rPr lang="en-US" altLang="ko-KR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</a:t>
            </a:r>
            <a:endParaRPr lang="ko-KR" altLang="en-US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7" name="Freeform 24"/>
          <p:cNvSpPr>
            <a:spLocks/>
          </p:cNvSpPr>
          <p:nvPr/>
        </p:nvSpPr>
        <p:spPr bwMode="auto">
          <a:xfrm>
            <a:off x="4067944" y="4451507"/>
            <a:ext cx="2699238" cy="486508"/>
          </a:xfrm>
          <a:custGeom>
            <a:avLst/>
            <a:gdLst>
              <a:gd name="T0" fmla="*/ 744 w 777"/>
              <a:gd name="T1" fmla="*/ 0 h 140"/>
              <a:gd name="T2" fmla="*/ 32 w 777"/>
              <a:gd name="T3" fmla="*/ 0 h 140"/>
              <a:gd name="T4" fmla="*/ 0 w 777"/>
              <a:gd name="T5" fmla="*/ 32 h 140"/>
              <a:gd name="T6" fmla="*/ 0 w 777"/>
              <a:gd name="T7" fmla="*/ 140 h 140"/>
              <a:gd name="T8" fmla="*/ 777 w 777"/>
              <a:gd name="T9" fmla="*/ 140 h 140"/>
              <a:gd name="T10" fmla="*/ 777 w 777"/>
              <a:gd name="T11" fmla="*/ 32 h 140"/>
              <a:gd name="T12" fmla="*/ 744 w 777"/>
              <a:gd name="T13" fmla="*/ 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77" h="140">
                <a:moveTo>
                  <a:pt x="744" y="0"/>
                </a:moveTo>
                <a:cubicBezTo>
                  <a:pt x="32" y="0"/>
                  <a:pt x="32" y="0"/>
                  <a:pt x="32" y="0"/>
                </a:cubicBezTo>
                <a:cubicBezTo>
                  <a:pt x="14" y="0"/>
                  <a:pt x="0" y="14"/>
                  <a:pt x="0" y="32"/>
                </a:cubicBezTo>
                <a:cubicBezTo>
                  <a:pt x="0" y="140"/>
                  <a:pt x="0" y="140"/>
                  <a:pt x="0" y="140"/>
                </a:cubicBezTo>
                <a:cubicBezTo>
                  <a:pt x="777" y="140"/>
                  <a:pt x="777" y="140"/>
                  <a:pt x="777" y="140"/>
                </a:cubicBezTo>
                <a:cubicBezTo>
                  <a:pt x="777" y="32"/>
                  <a:pt x="777" y="32"/>
                  <a:pt x="777" y="32"/>
                </a:cubicBezTo>
                <a:cubicBezTo>
                  <a:pt x="777" y="14"/>
                  <a:pt x="762" y="0"/>
                  <a:pt x="744" y="0"/>
                </a:cubicBezTo>
                <a:close/>
              </a:path>
            </a:pathLst>
          </a:custGeom>
          <a:solidFill>
            <a:srgbClr val="3E3D43"/>
          </a:solidFill>
          <a:ln>
            <a:solidFill>
              <a:srgbClr val="3E3D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704" b="1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권세희</a:t>
            </a:r>
            <a:endParaRPr lang="ko-KR" altLang="en-US" sz="170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6" name="자유형 65"/>
          <p:cNvSpPr>
            <a:spLocks/>
          </p:cNvSpPr>
          <p:nvPr/>
        </p:nvSpPr>
        <p:spPr bwMode="auto">
          <a:xfrm>
            <a:off x="4067944" y="4938015"/>
            <a:ext cx="2699238" cy="1898886"/>
          </a:xfrm>
          <a:custGeom>
            <a:avLst/>
            <a:gdLst>
              <a:gd name="connsiteX0" fmla="*/ 0 w 2924175"/>
              <a:gd name="connsiteY0" fmla="*/ 0 h 2057126"/>
              <a:gd name="connsiteX1" fmla="*/ 2924175 w 2924175"/>
              <a:gd name="connsiteY1" fmla="*/ 0 h 2057126"/>
              <a:gd name="connsiteX2" fmla="*/ 2924175 w 2924175"/>
              <a:gd name="connsiteY2" fmla="*/ 1930084 h 2057126"/>
              <a:gd name="connsiteX3" fmla="*/ 2799982 w 2924175"/>
              <a:gd name="connsiteY3" fmla="*/ 2054242 h 2057126"/>
              <a:gd name="connsiteX4" fmla="*/ 1610743 w 2924175"/>
              <a:gd name="connsiteY4" fmla="*/ 2054242 h 2057126"/>
              <a:gd name="connsiteX5" fmla="*/ 1608391 w 2924175"/>
              <a:gd name="connsiteY5" fmla="*/ 2055829 h 2057126"/>
              <a:gd name="connsiteX6" fmla="*/ 1606468 w 2924175"/>
              <a:gd name="connsiteY6" fmla="*/ 2057126 h 2057126"/>
              <a:gd name="connsiteX7" fmla="*/ 1313944 w 2924175"/>
              <a:gd name="connsiteY7" fmla="*/ 2057126 h 2057126"/>
              <a:gd name="connsiteX8" fmla="*/ 1309669 w 2924175"/>
              <a:gd name="connsiteY8" fmla="*/ 2054242 h 2057126"/>
              <a:gd name="connsiteX9" fmla="*/ 120429 w 2924175"/>
              <a:gd name="connsiteY9" fmla="*/ 2054242 h 2057126"/>
              <a:gd name="connsiteX10" fmla="*/ 0 w 2924175"/>
              <a:gd name="connsiteY10" fmla="*/ 1930084 h 2057126"/>
              <a:gd name="connsiteX11" fmla="*/ 0 w 2924175"/>
              <a:gd name="connsiteY11" fmla="*/ 0 h 2057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24175" h="2057126">
                <a:moveTo>
                  <a:pt x="0" y="0"/>
                </a:moveTo>
                <a:lnTo>
                  <a:pt x="2924175" y="0"/>
                </a:lnTo>
                <a:cubicBezTo>
                  <a:pt x="2924175" y="0"/>
                  <a:pt x="2924175" y="0"/>
                  <a:pt x="2924175" y="1930084"/>
                </a:cubicBezTo>
                <a:cubicBezTo>
                  <a:pt x="2924175" y="1997807"/>
                  <a:pt x="2867724" y="2054242"/>
                  <a:pt x="2799982" y="2054242"/>
                </a:cubicBezTo>
                <a:cubicBezTo>
                  <a:pt x="2799982" y="2054242"/>
                  <a:pt x="2799982" y="2054242"/>
                  <a:pt x="1610743" y="2054242"/>
                </a:cubicBezTo>
                <a:cubicBezTo>
                  <a:pt x="1610743" y="2054242"/>
                  <a:pt x="1610743" y="2054242"/>
                  <a:pt x="1608391" y="2055829"/>
                </a:cubicBezTo>
                <a:lnTo>
                  <a:pt x="1606468" y="2057126"/>
                </a:lnTo>
                <a:lnTo>
                  <a:pt x="1313944" y="2057126"/>
                </a:lnTo>
                <a:lnTo>
                  <a:pt x="1309669" y="2054242"/>
                </a:lnTo>
                <a:cubicBezTo>
                  <a:pt x="1309669" y="2054242"/>
                  <a:pt x="1309669" y="2054242"/>
                  <a:pt x="120429" y="2054242"/>
                </a:cubicBezTo>
                <a:cubicBezTo>
                  <a:pt x="52688" y="2054242"/>
                  <a:pt x="0" y="1997807"/>
                  <a:pt x="0" y="1930084"/>
                </a:cubicBezTo>
                <a:cubicBezTo>
                  <a:pt x="0" y="1930084"/>
                  <a:pt x="0" y="1930084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9525">
            <a:solidFill>
              <a:srgbClr val="3E3D43"/>
            </a:solidFill>
            <a:round/>
            <a:headEnd/>
            <a:tailEnd/>
          </a:ln>
        </p:spPr>
        <p:txBody>
          <a:bodyPr vert="horz" wrap="square" lIns="199385" tIns="0" rIns="199385" bIns="42203" numCol="1" anchor="ctr" anchorCtr="0" compatLnSpc="1">
            <a:prstTxWarp prst="textNoShape">
              <a:avLst/>
            </a:prstTxWarp>
            <a:noAutofit/>
          </a:bodyPr>
          <a:lstStyle/>
          <a:p>
            <a:r>
              <a:rPr lang="ko-KR" altLang="en-US" sz="1363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로또로 인생 한방 </a:t>
            </a:r>
            <a:r>
              <a:rPr lang="en-US" altLang="ko-KR" sz="1363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 </a:t>
            </a:r>
            <a:r>
              <a:rPr lang="ko-KR" altLang="en-US" sz="1363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멋쟁이 한방</a:t>
            </a:r>
            <a:r>
              <a:rPr lang="en-US" altLang="ko-KR" sz="1363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,,</a:t>
            </a:r>
          </a:p>
          <a:p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저는 팀에서</a:t>
            </a:r>
            <a:r>
              <a:rPr lang="en-US" altLang="ko-KR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..</a:t>
            </a:r>
          </a:p>
          <a:p>
            <a:r>
              <a:rPr lang="ko-KR" altLang="en-US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로그인</a:t>
            </a:r>
            <a:r>
              <a:rPr lang="en-US" altLang="ko-KR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링크</a:t>
            </a:r>
            <a:r>
              <a:rPr lang="en-US" altLang="ko-KR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연결</a:t>
            </a:r>
            <a:r>
              <a:rPr lang="en-US" altLang="ko-KR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각종 외부 </a:t>
            </a:r>
            <a:r>
              <a:rPr lang="ko-KR" altLang="en-US" sz="1363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프론트엔드를</a:t>
            </a:r>
            <a:r>
              <a:rPr lang="ko-KR" altLang="en-US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lang="en-US" altLang="ko-KR" sz="1363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담당하고 있어요</a:t>
            </a:r>
            <a:r>
              <a:rPr lang="en-US" altLang="ko-KR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</a:t>
            </a:r>
            <a:endParaRPr lang="ko-KR" altLang="en-US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9" name="Freeform 37"/>
          <p:cNvSpPr>
            <a:spLocks/>
          </p:cNvSpPr>
          <p:nvPr/>
        </p:nvSpPr>
        <p:spPr bwMode="auto">
          <a:xfrm>
            <a:off x="179512" y="1745952"/>
            <a:ext cx="2699238" cy="489438"/>
          </a:xfrm>
          <a:custGeom>
            <a:avLst/>
            <a:gdLst>
              <a:gd name="T0" fmla="*/ 744 w 777"/>
              <a:gd name="T1" fmla="*/ 0 h 141"/>
              <a:gd name="T2" fmla="*/ 32 w 777"/>
              <a:gd name="T3" fmla="*/ 0 h 141"/>
              <a:gd name="T4" fmla="*/ 0 w 777"/>
              <a:gd name="T5" fmla="*/ 33 h 141"/>
              <a:gd name="T6" fmla="*/ 0 w 777"/>
              <a:gd name="T7" fmla="*/ 141 h 141"/>
              <a:gd name="T8" fmla="*/ 777 w 777"/>
              <a:gd name="T9" fmla="*/ 141 h 141"/>
              <a:gd name="T10" fmla="*/ 777 w 777"/>
              <a:gd name="T11" fmla="*/ 33 h 141"/>
              <a:gd name="T12" fmla="*/ 744 w 777"/>
              <a:gd name="T13" fmla="*/ 0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77" h="141">
                <a:moveTo>
                  <a:pt x="744" y="0"/>
                </a:moveTo>
                <a:cubicBezTo>
                  <a:pt x="32" y="0"/>
                  <a:pt x="32" y="0"/>
                  <a:pt x="32" y="0"/>
                </a:cubicBezTo>
                <a:cubicBezTo>
                  <a:pt x="14" y="0"/>
                  <a:pt x="0" y="15"/>
                  <a:pt x="0" y="33"/>
                </a:cubicBezTo>
                <a:cubicBezTo>
                  <a:pt x="0" y="141"/>
                  <a:pt x="0" y="141"/>
                  <a:pt x="0" y="141"/>
                </a:cubicBezTo>
                <a:cubicBezTo>
                  <a:pt x="777" y="141"/>
                  <a:pt x="777" y="141"/>
                  <a:pt x="777" y="141"/>
                </a:cubicBezTo>
                <a:cubicBezTo>
                  <a:pt x="777" y="33"/>
                  <a:pt x="777" y="33"/>
                  <a:pt x="777" y="33"/>
                </a:cubicBezTo>
                <a:cubicBezTo>
                  <a:pt x="777" y="15"/>
                  <a:pt x="762" y="0"/>
                  <a:pt x="744" y="0"/>
                </a:cubicBezTo>
                <a:close/>
              </a:path>
            </a:pathLst>
          </a:custGeom>
          <a:solidFill>
            <a:srgbClr val="292A65"/>
          </a:solidFill>
          <a:ln>
            <a:solidFill>
              <a:srgbClr val="292A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704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팀장 이강호</a:t>
            </a:r>
          </a:p>
        </p:txBody>
      </p:sp>
      <p:sp>
        <p:nvSpPr>
          <p:cNvPr id="65" name="자유형 64"/>
          <p:cNvSpPr>
            <a:spLocks/>
          </p:cNvSpPr>
          <p:nvPr/>
        </p:nvSpPr>
        <p:spPr bwMode="auto">
          <a:xfrm>
            <a:off x="179512" y="2242743"/>
            <a:ext cx="2699238" cy="1895955"/>
          </a:xfrm>
          <a:custGeom>
            <a:avLst/>
            <a:gdLst>
              <a:gd name="connsiteX0" fmla="*/ 0 w 2924175"/>
              <a:gd name="connsiteY0" fmla="*/ 0 h 2053951"/>
              <a:gd name="connsiteX1" fmla="*/ 2924175 w 2924175"/>
              <a:gd name="connsiteY1" fmla="*/ 0 h 2053951"/>
              <a:gd name="connsiteX2" fmla="*/ 2924175 w 2924175"/>
              <a:gd name="connsiteY2" fmla="*/ 1932927 h 2053951"/>
              <a:gd name="connsiteX3" fmla="*/ 2799982 w 2924175"/>
              <a:gd name="connsiteY3" fmla="*/ 2053499 h 2053951"/>
              <a:gd name="connsiteX4" fmla="*/ 1610743 w 2924175"/>
              <a:gd name="connsiteY4" fmla="*/ 2053499 h 2053951"/>
              <a:gd name="connsiteX5" fmla="*/ 1610098 w 2924175"/>
              <a:gd name="connsiteY5" fmla="*/ 2053951 h 2053951"/>
              <a:gd name="connsiteX6" fmla="*/ 1310314 w 2924175"/>
              <a:gd name="connsiteY6" fmla="*/ 2053951 h 2053951"/>
              <a:gd name="connsiteX7" fmla="*/ 1309669 w 2924175"/>
              <a:gd name="connsiteY7" fmla="*/ 2053499 h 2053951"/>
              <a:gd name="connsiteX8" fmla="*/ 120430 w 2924175"/>
              <a:gd name="connsiteY8" fmla="*/ 2053499 h 2053951"/>
              <a:gd name="connsiteX9" fmla="*/ 0 w 2924175"/>
              <a:gd name="connsiteY9" fmla="*/ 1932927 h 2053951"/>
              <a:gd name="connsiteX10" fmla="*/ 0 w 2924175"/>
              <a:gd name="connsiteY10" fmla="*/ 0 h 2053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24175" h="2053951">
                <a:moveTo>
                  <a:pt x="0" y="0"/>
                </a:moveTo>
                <a:lnTo>
                  <a:pt x="2924175" y="0"/>
                </a:lnTo>
                <a:cubicBezTo>
                  <a:pt x="2924175" y="0"/>
                  <a:pt x="2924175" y="0"/>
                  <a:pt x="2924175" y="1932927"/>
                </a:cubicBezTo>
                <a:cubicBezTo>
                  <a:pt x="2924175" y="2000749"/>
                  <a:pt x="2867724" y="2053499"/>
                  <a:pt x="2799982" y="2053499"/>
                </a:cubicBezTo>
                <a:cubicBezTo>
                  <a:pt x="2799982" y="2053499"/>
                  <a:pt x="2799982" y="2053499"/>
                  <a:pt x="1610743" y="2053499"/>
                </a:cubicBezTo>
                <a:lnTo>
                  <a:pt x="1610098" y="2053951"/>
                </a:lnTo>
                <a:lnTo>
                  <a:pt x="1310314" y="2053951"/>
                </a:lnTo>
                <a:lnTo>
                  <a:pt x="1309669" y="2053499"/>
                </a:lnTo>
                <a:cubicBezTo>
                  <a:pt x="1309669" y="2053499"/>
                  <a:pt x="1309669" y="2053499"/>
                  <a:pt x="120430" y="2053499"/>
                </a:cubicBezTo>
                <a:cubicBezTo>
                  <a:pt x="52688" y="2053499"/>
                  <a:pt x="0" y="2000749"/>
                  <a:pt x="0" y="1932927"/>
                </a:cubicBezTo>
                <a:cubicBezTo>
                  <a:pt x="0" y="1932927"/>
                  <a:pt x="0" y="1932927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9525">
            <a:solidFill>
              <a:srgbClr val="292A65"/>
            </a:solidFill>
            <a:round/>
            <a:headEnd/>
            <a:tailEnd/>
          </a:ln>
        </p:spPr>
        <p:txBody>
          <a:bodyPr vert="horz" wrap="square" lIns="199385" tIns="0" rIns="199385" bIns="42203" numCol="1" anchor="ctr" anchorCtr="0" compatLnSpc="1">
            <a:prstTxWarp prst="textNoShape">
              <a:avLst/>
            </a:prstTxWarp>
            <a:noAutofit/>
          </a:bodyPr>
          <a:lstStyle/>
          <a:p>
            <a:endParaRPr lang="en-US" altLang="ko-KR" sz="1363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1363" b="1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363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“</a:t>
            </a:r>
            <a:r>
              <a:rPr lang="ko-KR" altLang="en-US" sz="1363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묻고 더블로 가</a:t>
            </a:r>
            <a:r>
              <a:rPr lang="en-US" altLang="ko-KR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!”</a:t>
            </a:r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1363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저는 팀에서</a:t>
            </a:r>
            <a:r>
              <a:rPr lang="en-US" altLang="ko-KR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..</a:t>
            </a:r>
          </a:p>
          <a:p>
            <a:r>
              <a:rPr lang="ko-KR" altLang="en-US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기획</a:t>
            </a:r>
            <a:r>
              <a:rPr lang="en-US" altLang="ko-KR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프로젝트 </a:t>
            </a:r>
            <a:r>
              <a:rPr lang="ko-KR" altLang="en-US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관리</a:t>
            </a:r>
            <a:r>
              <a:rPr lang="en-US" altLang="ko-KR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웹 </a:t>
            </a:r>
            <a:r>
              <a:rPr lang="ko-KR" altLang="en-US" sz="1363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프론트엔드</a:t>
            </a:r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페이지 </a:t>
            </a:r>
            <a:r>
              <a:rPr lang="ko-KR" altLang="en-US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구성</a:t>
            </a:r>
            <a:endParaRPr lang="en-US" altLang="ko-KR" sz="1363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팀원들 정신적 지주를</a:t>
            </a:r>
            <a:endParaRPr lang="en-US" altLang="ko-KR" sz="1363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담당하고 있어요</a:t>
            </a:r>
            <a:r>
              <a:rPr lang="en-US" altLang="ko-KR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</a:t>
            </a:r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팀원 소개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7704" y="4451507"/>
            <a:ext cx="2051166" cy="234646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287" y="1983531"/>
            <a:ext cx="1624758" cy="216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74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 24"/>
          <p:cNvSpPr>
            <a:spLocks/>
          </p:cNvSpPr>
          <p:nvPr/>
        </p:nvSpPr>
        <p:spPr bwMode="auto">
          <a:xfrm>
            <a:off x="6300192" y="3445016"/>
            <a:ext cx="2699238" cy="486508"/>
          </a:xfrm>
          <a:custGeom>
            <a:avLst/>
            <a:gdLst>
              <a:gd name="T0" fmla="*/ 744 w 777"/>
              <a:gd name="T1" fmla="*/ 0 h 140"/>
              <a:gd name="T2" fmla="*/ 32 w 777"/>
              <a:gd name="T3" fmla="*/ 0 h 140"/>
              <a:gd name="T4" fmla="*/ 0 w 777"/>
              <a:gd name="T5" fmla="*/ 32 h 140"/>
              <a:gd name="T6" fmla="*/ 0 w 777"/>
              <a:gd name="T7" fmla="*/ 140 h 140"/>
              <a:gd name="T8" fmla="*/ 777 w 777"/>
              <a:gd name="T9" fmla="*/ 140 h 140"/>
              <a:gd name="T10" fmla="*/ 777 w 777"/>
              <a:gd name="T11" fmla="*/ 32 h 140"/>
              <a:gd name="T12" fmla="*/ 744 w 777"/>
              <a:gd name="T13" fmla="*/ 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77" h="140">
                <a:moveTo>
                  <a:pt x="744" y="0"/>
                </a:moveTo>
                <a:cubicBezTo>
                  <a:pt x="32" y="0"/>
                  <a:pt x="32" y="0"/>
                  <a:pt x="32" y="0"/>
                </a:cubicBezTo>
                <a:cubicBezTo>
                  <a:pt x="14" y="0"/>
                  <a:pt x="0" y="14"/>
                  <a:pt x="0" y="32"/>
                </a:cubicBezTo>
                <a:cubicBezTo>
                  <a:pt x="0" y="140"/>
                  <a:pt x="0" y="140"/>
                  <a:pt x="0" y="140"/>
                </a:cubicBezTo>
                <a:cubicBezTo>
                  <a:pt x="777" y="140"/>
                  <a:pt x="777" y="140"/>
                  <a:pt x="777" y="140"/>
                </a:cubicBezTo>
                <a:cubicBezTo>
                  <a:pt x="777" y="32"/>
                  <a:pt x="777" y="32"/>
                  <a:pt x="777" y="32"/>
                </a:cubicBezTo>
                <a:cubicBezTo>
                  <a:pt x="777" y="14"/>
                  <a:pt x="762" y="0"/>
                  <a:pt x="744" y="0"/>
                </a:cubicBezTo>
                <a:close/>
              </a:path>
            </a:pathLst>
          </a:custGeom>
          <a:solidFill>
            <a:srgbClr val="3E3D43"/>
          </a:solidFill>
          <a:ln>
            <a:solidFill>
              <a:srgbClr val="3E3D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704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허태정</a:t>
            </a:r>
          </a:p>
        </p:txBody>
      </p:sp>
      <p:sp>
        <p:nvSpPr>
          <p:cNvPr id="66" name="자유형 65"/>
          <p:cNvSpPr>
            <a:spLocks/>
          </p:cNvSpPr>
          <p:nvPr/>
        </p:nvSpPr>
        <p:spPr bwMode="auto">
          <a:xfrm>
            <a:off x="6300192" y="3931524"/>
            <a:ext cx="2699238" cy="1898886"/>
          </a:xfrm>
          <a:custGeom>
            <a:avLst/>
            <a:gdLst>
              <a:gd name="connsiteX0" fmla="*/ 0 w 2924175"/>
              <a:gd name="connsiteY0" fmla="*/ 0 h 2057126"/>
              <a:gd name="connsiteX1" fmla="*/ 2924175 w 2924175"/>
              <a:gd name="connsiteY1" fmla="*/ 0 h 2057126"/>
              <a:gd name="connsiteX2" fmla="*/ 2924175 w 2924175"/>
              <a:gd name="connsiteY2" fmla="*/ 1930084 h 2057126"/>
              <a:gd name="connsiteX3" fmla="*/ 2799982 w 2924175"/>
              <a:gd name="connsiteY3" fmla="*/ 2054242 h 2057126"/>
              <a:gd name="connsiteX4" fmla="*/ 1610743 w 2924175"/>
              <a:gd name="connsiteY4" fmla="*/ 2054242 h 2057126"/>
              <a:gd name="connsiteX5" fmla="*/ 1608391 w 2924175"/>
              <a:gd name="connsiteY5" fmla="*/ 2055829 h 2057126"/>
              <a:gd name="connsiteX6" fmla="*/ 1606468 w 2924175"/>
              <a:gd name="connsiteY6" fmla="*/ 2057126 h 2057126"/>
              <a:gd name="connsiteX7" fmla="*/ 1313944 w 2924175"/>
              <a:gd name="connsiteY7" fmla="*/ 2057126 h 2057126"/>
              <a:gd name="connsiteX8" fmla="*/ 1309669 w 2924175"/>
              <a:gd name="connsiteY8" fmla="*/ 2054242 h 2057126"/>
              <a:gd name="connsiteX9" fmla="*/ 120429 w 2924175"/>
              <a:gd name="connsiteY9" fmla="*/ 2054242 h 2057126"/>
              <a:gd name="connsiteX10" fmla="*/ 0 w 2924175"/>
              <a:gd name="connsiteY10" fmla="*/ 1930084 h 2057126"/>
              <a:gd name="connsiteX11" fmla="*/ 0 w 2924175"/>
              <a:gd name="connsiteY11" fmla="*/ 0 h 2057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24175" h="2057126">
                <a:moveTo>
                  <a:pt x="0" y="0"/>
                </a:moveTo>
                <a:lnTo>
                  <a:pt x="2924175" y="0"/>
                </a:lnTo>
                <a:cubicBezTo>
                  <a:pt x="2924175" y="0"/>
                  <a:pt x="2924175" y="0"/>
                  <a:pt x="2924175" y="1930084"/>
                </a:cubicBezTo>
                <a:cubicBezTo>
                  <a:pt x="2924175" y="1997807"/>
                  <a:pt x="2867724" y="2054242"/>
                  <a:pt x="2799982" y="2054242"/>
                </a:cubicBezTo>
                <a:cubicBezTo>
                  <a:pt x="2799982" y="2054242"/>
                  <a:pt x="2799982" y="2054242"/>
                  <a:pt x="1610743" y="2054242"/>
                </a:cubicBezTo>
                <a:cubicBezTo>
                  <a:pt x="1610743" y="2054242"/>
                  <a:pt x="1610743" y="2054242"/>
                  <a:pt x="1608391" y="2055829"/>
                </a:cubicBezTo>
                <a:lnTo>
                  <a:pt x="1606468" y="2057126"/>
                </a:lnTo>
                <a:lnTo>
                  <a:pt x="1313944" y="2057126"/>
                </a:lnTo>
                <a:lnTo>
                  <a:pt x="1309669" y="2054242"/>
                </a:lnTo>
                <a:cubicBezTo>
                  <a:pt x="1309669" y="2054242"/>
                  <a:pt x="1309669" y="2054242"/>
                  <a:pt x="120429" y="2054242"/>
                </a:cubicBezTo>
                <a:cubicBezTo>
                  <a:pt x="52688" y="2054242"/>
                  <a:pt x="0" y="1997807"/>
                  <a:pt x="0" y="1930084"/>
                </a:cubicBezTo>
                <a:cubicBezTo>
                  <a:pt x="0" y="1930084"/>
                  <a:pt x="0" y="1930084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9525">
            <a:solidFill>
              <a:srgbClr val="3E3D43"/>
            </a:solidFill>
            <a:round/>
            <a:headEnd/>
            <a:tailEnd/>
          </a:ln>
        </p:spPr>
        <p:txBody>
          <a:bodyPr vert="horz" wrap="square" lIns="199385" tIns="0" rIns="199385" bIns="42203" numCol="1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1363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“</a:t>
            </a:r>
            <a:r>
              <a:rPr lang="ko-KR" altLang="en-US" sz="1363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신난다</a:t>
            </a:r>
            <a:r>
              <a:rPr lang="en-US" altLang="ko-KR" sz="1363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!”</a:t>
            </a:r>
          </a:p>
          <a:p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sz="1363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저는 팀에서</a:t>
            </a:r>
            <a:r>
              <a:rPr lang="en-US" altLang="ko-KR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..</a:t>
            </a:r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웹툰 콘텐츠를 구성하는 웹툰 </a:t>
            </a:r>
            <a:r>
              <a:rPr lang="ko-KR" altLang="en-US" sz="1363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크롤러</a:t>
            </a:r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개발을</a:t>
            </a:r>
            <a:endParaRPr lang="en-US" altLang="ko-KR" sz="1363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맡고 있어요</a:t>
            </a:r>
            <a:r>
              <a:rPr lang="en-US" altLang="ko-KR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</a:t>
            </a:r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9" name="Freeform 37"/>
          <p:cNvSpPr>
            <a:spLocks/>
          </p:cNvSpPr>
          <p:nvPr/>
        </p:nvSpPr>
        <p:spPr bwMode="auto">
          <a:xfrm>
            <a:off x="441082" y="1323246"/>
            <a:ext cx="2699238" cy="489438"/>
          </a:xfrm>
          <a:custGeom>
            <a:avLst/>
            <a:gdLst>
              <a:gd name="T0" fmla="*/ 744 w 777"/>
              <a:gd name="T1" fmla="*/ 0 h 141"/>
              <a:gd name="T2" fmla="*/ 32 w 777"/>
              <a:gd name="T3" fmla="*/ 0 h 141"/>
              <a:gd name="T4" fmla="*/ 0 w 777"/>
              <a:gd name="T5" fmla="*/ 33 h 141"/>
              <a:gd name="T6" fmla="*/ 0 w 777"/>
              <a:gd name="T7" fmla="*/ 141 h 141"/>
              <a:gd name="T8" fmla="*/ 777 w 777"/>
              <a:gd name="T9" fmla="*/ 141 h 141"/>
              <a:gd name="T10" fmla="*/ 777 w 777"/>
              <a:gd name="T11" fmla="*/ 33 h 141"/>
              <a:gd name="T12" fmla="*/ 744 w 777"/>
              <a:gd name="T13" fmla="*/ 0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77" h="141">
                <a:moveTo>
                  <a:pt x="744" y="0"/>
                </a:moveTo>
                <a:cubicBezTo>
                  <a:pt x="32" y="0"/>
                  <a:pt x="32" y="0"/>
                  <a:pt x="32" y="0"/>
                </a:cubicBezTo>
                <a:cubicBezTo>
                  <a:pt x="14" y="0"/>
                  <a:pt x="0" y="15"/>
                  <a:pt x="0" y="33"/>
                </a:cubicBezTo>
                <a:cubicBezTo>
                  <a:pt x="0" y="141"/>
                  <a:pt x="0" y="141"/>
                  <a:pt x="0" y="141"/>
                </a:cubicBezTo>
                <a:cubicBezTo>
                  <a:pt x="777" y="141"/>
                  <a:pt x="777" y="141"/>
                  <a:pt x="777" y="141"/>
                </a:cubicBezTo>
                <a:cubicBezTo>
                  <a:pt x="777" y="33"/>
                  <a:pt x="777" y="33"/>
                  <a:pt x="777" y="33"/>
                </a:cubicBezTo>
                <a:cubicBezTo>
                  <a:pt x="777" y="15"/>
                  <a:pt x="762" y="0"/>
                  <a:pt x="744" y="0"/>
                </a:cubicBezTo>
                <a:close/>
              </a:path>
            </a:pathLst>
          </a:custGeom>
          <a:solidFill>
            <a:srgbClr val="292A65"/>
          </a:solidFill>
          <a:ln>
            <a:solidFill>
              <a:srgbClr val="292A6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704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서진영</a:t>
            </a:r>
          </a:p>
        </p:txBody>
      </p:sp>
      <p:sp>
        <p:nvSpPr>
          <p:cNvPr id="65" name="자유형 64"/>
          <p:cNvSpPr>
            <a:spLocks/>
          </p:cNvSpPr>
          <p:nvPr/>
        </p:nvSpPr>
        <p:spPr bwMode="auto">
          <a:xfrm>
            <a:off x="441082" y="1820037"/>
            <a:ext cx="2699238" cy="1895955"/>
          </a:xfrm>
          <a:custGeom>
            <a:avLst/>
            <a:gdLst>
              <a:gd name="connsiteX0" fmla="*/ 0 w 2924175"/>
              <a:gd name="connsiteY0" fmla="*/ 0 h 2053951"/>
              <a:gd name="connsiteX1" fmla="*/ 2924175 w 2924175"/>
              <a:gd name="connsiteY1" fmla="*/ 0 h 2053951"/>
              <a:gd name="connsiteX2" fmla="*/ 2924175 w 2924175"/>
              <a:gd name="connsiteY2" fmla="*/ 1932927 h 2053951"/>
              <a:gd name="connsiteX3" fmla="*/ 2799982 w 2924175"/>
              <a:gd name="connsiteY3" fmla="*/ 2053499 h 2053951"/>
              <a:gd name="connsiteX4" fmla="*/ 1610743 w 2924175"/>
              <a:gd name="connsiteY4" fmla="*/ 2053499 h 2053951"/>
              <a:gd name="connsiteX5" fmla="*/ 1610098 w 2924175"/>
              <a:gd name="connsiteY5" fmla="*/ 2053951 h 2053951"/>
              <a:gd name="connsiteX6" fmla="*/ 1310314 w 2924175"/>
              <a:gd name="connsiteY6" fmla="*/ 2053951 h 2053951"/>
              <a:gd name="connsiteX7" fmla="*/ 1309669 w 2924175"/>
              <a:gd name="connsiteY7" fmla="*/ 2053499 h 2053951"/>
              <a:gd name="connsiteX8" fmla="*/ 120430 w 2924175"/>
              <a:gd name="connsiteY8" fmla="*/ 2053499 h 2053951"/>
              <a:gd name="connsiteX9" fmla="*/ 0 w 2924175"/>
              <a:gd name="connsiteY9" fmla="*/ 1932927 h 2053951"/>
              <a:gd name="connsiteX10" fmla="*/ 0 w 2924175"/>
              <a:gd name="connsiteY10" fmla="*/ 0 h 2053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24175" h="2053951">
                <a:moveTo>
                  <a:pt x="0" y="0"/>
                </a:moveTo>
                <a:lnTo>
                  <a:pt x="2924175" y="0"/>
                </a:lnTo>
                <a:cubicBezTo>
                  <a:pt x="2924175" y="0"/>
                  <a:pt x="2924175" y="0"/>
                  <a:pt x="2924175" y="1932927"/>
                </a:cubicBezTo>
                <a:cubicBezTo>
                  <a:pt x="2924175" y="2000749"/>
                  <a:pt x="2867724" y="2053499"/>
                  <a:pt x="2799982" y="2053499"/>
                </a:cubicBezTo>
                <a:cubicBezTo>
                  <a:pt x="2799982" y="2053499"/>
                  <a:pt x="2799982" y="2053499"/>
                  <a:pt x="1610743" y="2053499"/>
                </a:cubicBezTo>
                <a:lnTo>
                  <a:pt x="1610098" y="2053951"/>
                </a:lnTo>
                <a:lnTo>
                  <a:pt x="1310314" y="2053951"/>
                </a:lnTo>
                <a:lnTo>
                  <a:pt x="1309669" y="2053499"/>
                </a:lnTo>
                <a:cubicBezTo>
                  <a:pt x="1309669" y="2053499"/>
                  <a:pt x="1309669" y="2053499"/>
                  <a:pt x="120430" y="2053499"/>
                </a:cubicBezTo>
                <a:cubicBezTo>
                  <a:pt x="52688" y="2053499"/>
                  <a:pt x="0" y="2000749"/>
                  <a:pt x="0" y="1932927"/>
                </a:cubicBezTo>
                <a:cubicBezTo>
                  <a:pt x="0" y="1932927"/>
                  <a:pt x="0" y="1932927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9525">
            <a:solidFill>
              <a:srgbClr val="292A65"/>
            </a:solidFill>
            <a:round/>
            <a:headEnd/>
            <a:tailEnd/>
          </a:ln>
        </p:spPr>
        <p:txBody>
          <a:bodyPr vert="horz" wrap="square" lIns="199385" tIns="0" rIns="199385" bIns="42203" numCol="1" anchor="ctr" anchorCtr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1363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“</a:t>
            </a:r>
            <a:r>
              <a:rPr lang="ko-KR" altLang="en-US" sz="1363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아기 사자를 </a:t>
            </a:r>
            <a:r>
              <a:rPr lang="ko-KR" altLang="en-US" sz="1363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꿈꾸는 아직은 </a:t>
            </a:r>
            <a:r>
              <a:rPr lang="ko-KR" altLang="en-US" sz="1363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아기 살쾡이</a:t>
            </a:r>
            <a:r>
              <a:rPr lang="en-US" altLang="ko-KR" sz="1363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..”</a:t>
            </a:r>
          </a:p>
          <a:p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저는 팀에서</a:t>
            </a:r>
            <a:r>
              <a:rPr lang="en-US" altLang="ko-KR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..</a:t>
            </a:r>
          </a:p>
          <a:p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로그인</a:t>
            </a:r>
            <a:r>
              <a:rPr lang="en-US" altLang="ko-KR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링크</a:t>
            </a:r>
            <a:r>
              <a:rPr lang="en-US" altLang="ko-KR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연결</a:t>
            </a:r>
            <a:r>
              <a:rPr lang="en-US" altLang="ko-KR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각종 </a:t>
            </a:r>
            <a:r>
              <a:rPr lang="ko-KR" altLang="en-US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외부링크 </a:t>
            </a:r>
            <a:r>
              <a:rPr lang="ko-KR" altLang="en-US" sz="1363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백엔드를</a:t>
            </a:r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담당하고 있어요</a:t>
            </a:r>
            <a:r>
              <a:rPr lang="en-US" altLang="ko-KR" sz="1363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!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팀원 소개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6" y="3931523"/>
            <a:ext cx="2131084" cy="284144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8360" y="789433"/>
            <a:ext cx="2097735" cy="279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224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91880" y="2276872"/>
            <a:ext cx="261688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마이</a:t>
            </a:r>
            <a:endParaRPr lang="en-US" altLang="ko-KR" sz="4000" dirty="0">
              <a:solidFill>
                <a:schemeClr val="accent2">
                  <a:lumMod val="7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ko-KR" altLang="en-US" sz="4000" dirty="0" err="1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프레셔스</a:t>
            </a:r>
            <a:endParaRPr lang="en-US" altLang="ko-KR" sz="4000" dirty="0">
              <a:solidFill>
                <a:schemeClr val="accent2">
                  <a:lumMod val="75000"/>
                </a:schemeClr>
              </a:solidFill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ko-KR" altLang="en-US" sz="4000" dirty="0">
                <a:solidFill>
                  <a:schemeClr val="accent2">
                    <a:lumMod val="75000"/>
                  </a:schemeClr>
                </a:solidFill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웹툰</a:t>
            </a:r>
          </a:p>
        </p:txBody>
      </p:sp>
    </p:spTree>
    <p:extLst>
      <p:ext uri="{BB962C8B-B14F-4D97-AF65-F5344CB8AC3E}">
        <p14:creationId xmlns:p14="http://schemas.microsoft.com/office/powerpoint/2010/main" val="2690986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516" y="45758"/>
            <a:ext cx="4987764" cy="669560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67744" y="1988840"/>
            <a:ext cx="40324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당신만의</a:t>
            </a:r>
            <a:endParaRPr lang="en-US" altLang="ko-KR" sz="24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ko-KR" altLang="en-US" sz="2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웹툰을</a:t>
            </a:r>
            <a:endParaRPr lang="en-US" altLang="ko-KR" sz="2400" dirty="0">
              <a:latin typeface="여기어때 잘난체" panose="020B0600000101010101" pitchFamily="50" charset="-127"/>
              <a:ea typeface="여기어때 잘난체" panose="020B0600000101010101" pitchFamily="50" charset="-127"/>
            </a:endParaRPr>
          </a:p>
          <a:p>
            <a:r>
              <a:rPr lang="ko-KR" altLang="en-US" sz="2400" dirty="0">
                <a:latin typeface="여기어때 잘난체" panose="020B0600000101010101" pitchFamily="50" charset="-127"/>
                <a:ea typeface="여기어때 잘난체" panose="020B0600000101010101" pitchFamily="50" charset="-127"/>
              </a:rPr>
              <a:t>나누어 주세요</a:t>
            </a:r>
          </a:p>
        </p:txBody>
      </p:sp>
    </p:spTree>
    <p:extLst>
      <p:ext uri="{BB962C8B-B14F-4D97-AF65-F5344CB8AC3E}">
        <p14:creationId xmlns:p14="http://schemas.microsoft.com/office/powerpoint/2010/main" val="843865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1547" y="0"/>
            <a:ext cx="55209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178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426" y="1098430"/>
            <a:ext cx="5785147" cy="466114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689089" y="6093296"/>
            <a:ext cx="5832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2">
                    <a:lumMod val="60000"/>
                    <a:lumOff val="40000"/>
                  </a:schemeClr>
                </a:solidFill>
              </a:rPr>
              <a:t>예시입니다</a:t>
            </a:r>
            <a:r>
              <a:rPr lang="en-US" altLang="ko-KR" dirty="0">
                <a:solidFill>
                  <a:schemeClr val="bg2">
                    <a:lumMod val="60000"/>
                    <a:lumOff val="40000"/>
                  </a:schemeClr>
                </a:solidFill>
              </a:rPr>
              <a:t>. </a:t>
            </a:r>
            <a:r>
              <a:rPr lang="ko-KR" altLang="en-US" dirty="0">
                <a:solidFill>
                  <a:schemeClr val="bg2">
                    <a:lumMod val="60000"/>
                    <a:lumOff val="40000"/>
                  </a:schemeClr>
                </a:solidFill>
              </a:rPr>
              <a:t>구체적인 </a:t>
            </a:r>
            <a:r>
              <a:rPr lang="en-US" altLang="ko-KR" dirty="0">
                <a:solidFill>
                  <a:schemeClr val="bg2">
                    <a:lumMod val="60000"/>
                    <a:lumOff val="40000"/>
                  </a:schemeClr>
                </a:solidFill>
              </a:rPr>
              <a:t>UI</a:t>
            </a:r>
            <a:r>
              <a:rPr lang="ko-KR" altLang="en-US" dirty="0">
                <a:solidFill>
                  <a:schemeClr val="bg2">
                    <a:lumMod val="60000"/>
                    <a:lumOff val="40000"/>
                  </a:schemeClr>
                </a:solidFill>
              </a:rPr>
              <a:t>는 변경사항이 있을 것 입니다</a:t>
            </a:r>
            <a:r>
              <a:rPr lang="en-US" altLang="ko-KR" dirty="0">
                <a:solidFill>
                  <a:schemeClr val="bg2">
                    <a:lumMod val="60000"/>
                    <a:lumOff val="40000"/>
                  </a:schemeClr>
                </a:solidFill>
              </a:rPr>
              <a:t>.</a:t>
            </a:r>
            <a:endParaRPr lang="ko-KR" altLang="en-US" dirty="0">
              <a:solidFill>
                <a:schemeClr val="bg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805853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서식1-블루">
  <a:themeElements>
    <a:clrScheme name="디자인서식1-블루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디자인서식1-블루">
      <a:majorFont>
        <a:latin typeface="HY견고딕"/>
        <a:ea typeface="HY견고딕"/>
        <a:cs typeface=""/>
      </a:majorFont>
      <a:minorFont>
        <a:latin typeface="HY견고딕"/>
        <a:ea typeface="HY견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디자인서식1-블루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서식1-블루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서식1-블루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서식1-블루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서식1-블루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디자인서식1-블루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서식1-블루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서식1-블루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서식1-블루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서식1-블루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서식1-블루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디자인서식1-블루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디자인서식3-블루</Template>
  <TotalTime>353</TotalTime>
  <Words>505</Words>
  <Application>Microsoft Office PowerPoint</Application>
  <PresentationFormat>화면 슬라이드 쇼(4:3)</PresentationFormat>
  <Paragraphs>150</Paragraphs>
  <Slides>17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7" baseType="lpstr">
      <vt:lpstr>HY견고딕</vt:lpstr>
      <vt:lpstr>NanumSquare</vt:lpstr>
      <vt:lpstr>굴림</vt:lpstr>
      <vt:lpstr>나눔바른고딕</vt:lpstr>
      <vt:lpstr>맑은 고딕</vt:lpstr>
      <vt:lpstr>아리따-돋움4.0(TTF)-Medium</vt:lpstr>
      <vt:lpstr>여기어때 잘난체</vt:lpstr>
      <vt:lpstr>Arial</vt:lpstr>
      <vt:lpstr>Tahoma</vt:lpstr>
      <vt:lpstr>디자인서식1-블루</vt:lpstr>
      <vt:lpstr>PowerPoint 프레젠테이션</vt:lpstr>
      <vt:lpstr>PowerPoint 프레젠테이션</vt:lpstr>
      <vt:lpstr>팀 컬러 및 팀 로고</vt:lpstr>
      <vt:lpstr>팀원 소개</vt:lpstr>
      <vt:lpstr>팀원 소개</vt:lpstr>
      <vt:lpstr>PowerPoint 프레젠테이션</vt:lpstr>
      <vt:lpstr>PowerPoint 프레젠테이션</vt:lpstr>
      <vt:lpstr>PowerPoint 프레젠테이션</vt:lpstr>
      <vt:lpstr>PowerPoint 프레젠테이션</vt:lpstr>
      <vt:lpstr>한국에서 서비스중인 웹툰 서비스</vt:lpstr>
      <vt:lpstr>웹툰 콘텐츠 구성 - 크롤링</vt:lpstr>
      <vt:lpstr>웹툰 사용자별 추천 서비스</vt:lpstr>
      <vt:lpstr>마프웹만의 기능 및 장점</vt:lpstr>
      <vt:lpstr>프로젝트 형상관리 (Github이용)</vt:lpstr>
      <vt:lpstr>해커톤을 향한 우리의 여정</vt:lpstr>
      <vt:lpstr>PowerPoint 프레젠테이션</vt:lpstr>
      <vt:lpstr>마프웹의 비전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 PT  Presentation Template</dc:title>
  <dc:creator>Windows 사용자</dc:creator>
  <cp:lastModifiedBy>user</cp:lastModifiedBy>
  <cp:revision>36</cp:revision>
  <dcterms:created xsi:type="dcterms:W3CDTF">2015-04-13T02:31:52Z</dcterms:created>
  <dcterms:modified xsi:type="dcterms:W3CDTF">2019-11-21T06:10:32Z</dcterms:modified>
</cp:coreProperties>
</file>

<file path=docProps/thumbnail.jpeg>
</file>